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4.xml" ContentType="application/vnd.openxmlformats-officedocument.presentationml.tags+xml"/>
  <Override PartName="/ppt/notesSlides/notesSlide29.xml" ContentType="application/vnd.openxmlformats-officedocument.presentationml.notesSlide+xml"/>
  <Override PartName="/ppt/tags/tag5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6.xml" ContentType="application/vnd.openxmlformats-officedocument.presentationml.tags+xml"/>
  <Override PartName="/ppt/notesSlides/notesSlide33.xml" ContentType="application/vnd.openxmlformats-officedocument.presentationml.notesSlide+xml"/>
  <Override PartName="/ppt/tags/tag7.xml" ContentType="application/vnd.openxmlformats-officedocument.presentationml.tags+xml"/>
  <Override PartName="/ppt/notesSlides/notesSlide34.xml" ContentType="application/vnd.openxmlformats-officedocument.presentationml.notesSlide+xml"/>
  <Override PartName="/ppt/tags/tag8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9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tags/tag10.xml" ContentType="application/vnd.openxmlformats-officedocument.presentationml.tags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2"/>
  </p:notesMasterIdLst>
  <p:handoutMasterIdLst>
    <p:handoutMasterId r:id="rId63"/>
  </p:handoutMasterIdLst>
  <p:sldIdLst>
    <p:sldId id="256" r:id="rId2"/>
    <p:sldId id="963" r:id="rId3"/>
    <p:sldId id="966" r:id="rId4"/>
    <p:sldId id="965" r:id="rId5"/>
    <p:sldId id="923" r:id="rId6"/>
    <p:sldId id="967" r:id="rId7"/>
    <p:sldId id="968" r:id="rId8"/>
    <p:sldId id="992" r:id="rId9"/>
    <p:sldId id="925" r:id="rId10"/>
    <p:sldId id="1047" r:id="rId11"/>
    <p:sldId id="1048" r:id="rId12"/>
    <p:sldId id="969" r:id="rId13"/>
    <p:sldId id="970" r:id="rId14"/>
    <p:sldId id="990" r:id="rId15"/>
    <p:sldId id="991" r:id="rId16"/>
    <p:sldId id="1007" r:id="rId17"/>
    <p:sldId id="994" r:id="rId18"/>
    <p:sldId id="995" r:id="rId19"/>
    <p:sldId id="996" r:id="rId20"/>
    <p:sldId id="997" r:id="rId21"/>
    <p:sldId id="973" r:id="rId22"/>
    <p:sldId id="972" r:id="rId23"/>
    <p:sldId id="975" r:id="rId24"/>
    <p:sldId id="974" r:id="rId25"/>
    <p:sldId id="1001" r:id="rId26"/>
    <p:sldId id="1000" r:id="rId27"/>
    <p:sldId id="999" r:id="rId28"/>
    <p:sldId id="998" r:id="rId29"/>
    <p:sldId id="1051" r:id="rId30"/>
    <p:sldId id="1052" r:id="rId31"/>
    <p:sldId id="1004" r:id="rId32"/>
    <p:sldId id="977" r:id="rId33"/>
    <p:sldId id="976" r:id="rId34"/>
    <p:sldId id="1050" r:id="rId35"/>
    <p:sldId id="934" r:id="rId36"/>
    <p:sldId id="1014" r:id="rId37"/>
    <p:sldId id="980" r:id="rId38"/>
    <p:sldId id="981" r:id="rId39"/>
    <p:sldId id="982" r:id="rId40"/>
    <p:sldId id="983" r:id="rId41"/>
    <p:sldId id="984" r:id="rId42"/>
    <p:sldId id="985" r:id="rId43"/>
    <p:sldId id="986" r:id="rId44"/>
    <p:sldId id="987" r:id="rId45"/>
    <p:sldId id="988" r:id="rId46"/>
    <p:sldId id="989" r:id="rId47"/>
    <p:sldId id="1008" r:id="rId48"/>
    <p:sldId id="1049" r:id="rId49"/>
    <p:sldId id="259" r:id="rId50"/>
    <p:sldId id="261" r:id="rId51"/>
    <p:sldId id="265" r:id="rId52"/>
    <p:sldId id="262" r:id="rId53"/>
    <p:sldId id="268" r:id="rId54"/>
    <p:sldId id="269" r:id="rId55"/>
    <p:sldId id="263" r:id="rId56"/>
    <p:sldId id="267" r:id="rId57"/>
    <p:sldId id="270" r:id="rId58"/>
    <p:sldId id="271" r:id="rId59"/>
    <p:sldId id="272" r:id="rId60"/>
    <p:sldId id="273" r:id="rId6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2D60C7"/>
    <a:srgbClr val="53FFA1"/>
    <a:srgbClr val="84B5E5"/>
    <a:srgbClr val="008000"/>
    <a:srgbClr val="4571FF"/>
    <a:srgbClr val="F6D7B8"/>
    <a:srgbClr val="EDB073"/>
    <a:srgbClr val="2C4573"/>
    <a:srgbClr val="7F8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88176" autoAdjust="0"/>
  </p:normalViewPr>
  <p:slideViewPr>
    <p:cSldViewPr snapToGrid="0">
      <p:cViewPr varScale="1">
        <p:scale>
          <a:sx n="120" d="100"/>
          <a:sy n="120" d="100"/>
        </p:scale>
        <p:origin x="664" y="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466F6-2A56-4AD8-8D5E-99E5D0942D6E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09FC5-A84D-4E9D-9CA7-AE31317BD2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20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133C742-EEDE-42F8-BBF4-DE6B17AF0E1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CCE01B-9CC7-41BF-A9F0-49896738A9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6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90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Founders:</a:t>
            </a:r>
            <a:r>
              <a:rPr lang="en-US" baseline="0" dirty="0"/>
              <a:t> </a:t>
            </a:r>
            <a:r>
              <a:rPr lang="en-US" baseline="0" dirty="0" err="1"/>
              <a:t>Demis</a:t>
            </a:r>
            <a:r>
              <a:rPr lang="en-US" baseline="0" dirty="0"/>
              <a:t> </a:t>
            </a:r>
            <a:r>
              <a:rPr lang="en-US" baseline="0" dirty="0" err="1"/>
              <a:t>Hassabis</a:t>
            </a:r>
            <a:r>
              <a:rPr lang="en-US" baseline="0" dirty="0"/>
              <a:t>, Shane Legg, Mustafa </a:t>
            </a:r>
            <a:r>
              <a:rPr lang="en-US" baseline="0" dirty="0" err="1"/>
              <a:t>Suleyman</a:t>
            </a:r>
            <a:endParaRPr lang="en-US" baseline="0" dirty="0"/>
          </a:p>
          <a:p>
            <a:r>
              <a:rPr lang="en-US" baseline="0" dirty="0"/>
              <a:t>Why was this milestone particularly worrying from an ethics point of view?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21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06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vision, a good challenge for a summer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6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Doesn’t</a:t>
            </a:r>
            <a:r>
              <a:rPr lang="en-US" baseline="0" dirty="0"/>
              <a:t> make sense to make assertions about (Deep) AI systems based on behavior of classical AI systems.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6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Doesn’t</a:t>
            </a:r>
            <a:r>
              <a:rPr lang="en-US" baseline="0" dirty="0"/>
              <a:t> make sense to make assertions about (Deep) AI systems based on behavior of classical AI systems.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6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6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6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6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6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6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6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midterms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6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6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6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07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6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63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63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63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558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 Marr, visual models</a:t>
            </a:r>
            <a:r>
              <a:rPr lang="en-US" baseline="0" dirty="0"/>
              <a:t> grounded in psycho-physics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Around 5% error rate. Good enough to be useful.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 Marr, visual models</a:t>
            </a:r>
            <a:r>
              <a:rPr lang="en-US" baseline="0" dirty="0"/>
              <a:t> grounded in psycho-physics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053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Explain: each patch shows</a:t>
            </a:r>
            <a:r>
              <a:rPr lang="en-US" baseline="0" dirty="0"/>
              <a:t> the patch of the input that the neuron responds to.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The color shows how that neuron responds to that patch: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gray: no change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Black: output decreases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White: output increases</a:t>
            </a: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Deep nets learn to solve general problems in order to solve specific ones…</a:t>
            </a: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Many, probably most users of DL models don’t train them from scratch. They use pretrained models. </a:t>
            </a: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Point: AI progress is</a:t>
            </a:r>
            <a:r>
              <a:rPr lang="en-US" baseline="0" dirty="0"/>
              <a:t> not restricted to a small sample of breakthrough problems. Its increasingly the norm.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47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Founders:</a:t>
            </a:r>
            <a:r>
              <a:rPr lang="en-US" baseline="0" dirty="0"/>
              <a:t> </a:t>
            </a:r>
            <a:r>
              <a:rPr lang="en-US" baseline="0" dirty="0" err="1"/>
              <a:t>Demis</a:t>
            </a:r>
            <a:r>
              <a:rPr lang="en-US" baseline="0" dirty="0"/>
              <a:t> </a:t>
            </a:r>
            <a:r>
              <a:rPr lang="en-US" baseline="0" dirty="0" err="1"/>
              <a:t>Hassabis</a:t>
            </a:r>
            <a:r>
              <a:rPr lang="en-US" baseline="0" dirty="0"/>
              <a:t>, Shane Legg, Mustafa </a:t>
            </a:r>
            <a:r>
              <a:rPr lang="en-US" baseline="0" dirty="0" err="1"/>
              <a:t>Suleyman</a:t>
            </a:r>
            <a:endParaRPr lang="en-US" baseline="0" dirty="0"/>
          </a:p>
          <a:p>
            <a:r>
              <a:rPr lang="en-US" baseline="0" dirty="0"/>
              <a:t>Why was this milestone particularly worrying from an ethics point of view?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6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5A688-2A02-4252-8F80-2AEEB693329C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215A688-2A02-4252-8F80-2AEEB693329C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A3763691-4FD2-4972-8193-2A207F5FB4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1.m4a"/><Relationship Id="rId7" Type="http://schemas.openxmlformats.org/officeDocument/2006/relationships/image" Target="../media/image19.jpeg"/><Relationship Id="rId2" Type="http://schemas.openxmlformats.org/officeDocument/2006/relationships/video" Target="https://www.youtube.com/embed/eHipy_j29Xw?feature=oembed" TargetMode="External"/><Relationship Id="rId1" Type="http://schemas.openxmlformats.org/officeDocument/2006/relationships/tags" Target="../tags/tag2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1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2" Type="http://schemas.microsoft.com/office/2007/relationships/media" Target="../media/media30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jpeg"/><Relationship Id="rId12" Type="http://schemas.openxmlformats.org/officeDocument/2006/relationships/image" Target="../media/image38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32.jpe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3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3.m4a"/><Relationship Id="rId7" Type="http://schemas.openxmlformats.org/officeDocument/2006/relationships/image" Target="../media/image2.png"/><Relationship Id="rId2" Type="http://schemas.microsoft.com/office/2007/relationships/media" Target="../media/media33.m4a"/><Relationship Id="rId1" Type="http://schemas.openxmlformats.org/officeDocument/2006/relationships/tags" Target="../tags/tag6.xml"/><Relationship Id="rId6" Type="http://schemas.openxmlformats.org/officeDocument/2006/relationships/hyperlink" Target="http://cs.berkeley.edu/~jfc" TargetMode="External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4.m4a"/><Relationship Id="rId2" Type="http://schemas.microsoft.com/office/2007/relationships/media" Target="../media/media34.m4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5.m4a"/><Relationship Id="rId2" Type="http://schemas.microsoft.com/office/2007/relationships/media" Target="../media/media35.m4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2.png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media38.m4a"/><Relationship Id="rId2" Type="http://schemas.microsoft.com/office/2007/relationships/media" Target="../media/media38.m4a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image" Target="../media/image2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2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6" Type="http://schemas.openxmlformats.org/officeDocument/2006/relationships/image" Target="../media/image2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6" Type="http://schemas.openxmlformats.org/officeDocument/2006/relationships/image" Target="../media/image2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audio" Target="../media/media5.m4a"/><Relationship Id="rId7" Type="http://schemas.openxmlformats.org/officeDocument/2006/relationships/image" Target="../media/image8.jpe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6" Type="http://schemas.openxmlformats.org/officeDocument/2006/relationships/image" Target="../media/image53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6" Type="http://schemas.openxmlformats.org/officeDocument/2006/relationships/image" Target="../media/image54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6" Type="http://schemas.openxmlformats.org/officeDocument/2006/relationships/image" Target="../media/image54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6" Type="http://schemas.openxmlformats.org/officeDocument/2006/relationships/image" Target="../media/image54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5.m4a"/><Relationship Id="rId1" Type="http://schemas.microsoft.com/office/2007/relationships/media" Target="../media/media55.m4a"/><Relationship Id="rId6" Type="http://schemas.openxmlformats.org/officeDocument/2006/relationships/image" Target="../media/image55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2" Type="http://schemas.openxmlformats.org/officeDocument/2006/relationships/audio" Target="../media/media56.m4a"/><Relationship Id="rId1" Type="http://schemas.microsoft.com/office/2007/relationships/media" Target="../media/media56.m4a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7.m4a"/><Relationship Id="rId1" Type="http://schemas.microsoft.com/office/2007/relationships/media" Target="../media/media57.m4a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8.m4a"/><Relationship Id="rId1" Type="http://schemas.microsoft.com/office/2007/relationships/media" Target="../media/media58.m4a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9.m4a"/><Relationship Id="rId1" Type="http://schemas.microsoft.com/office/2007/relationships/media" Target="../media/media59.m4a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media60.m4a"/><Relationship Id="rId2" Type="http://schemas.microsoft.com/office/2007/relationships/media" Target="../media/media60.m4a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4.tiff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jpe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4078"/>
            <a:ext cx="7848600" cy="1557697"/>
          </a:xfrm>
        </p:spPr>
        <p:txBody>
          <a:bodyPr/>
          <a:lstStyle/>
          <a:p>
            <a:pPr algn="ctr"/>
            <a:r>
              <a:rPr lang="en-US" sz="3200" cap="none" dirty="0">
                <a:solidFill>
                  <a:schemeClr val="accent1"/>
                </a:solidFill>
              </a:rPr>
              <a:t>(L,W)CS182/282A: Designing, Visualizing and Understanding Deep Neural Networks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929973" y="3756211"/>
            <a:ext cx="5334000" cy="21016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33CC"/>
                </a:solidFill>
              </a:rPr>
              <a:t>John Canny</a:t>
            </a:r>
          </a:p>
          <a:p>
            <a:r>
              <a:rPr lang="en-US" sz="2400" dirty="0">
                <a:solidFill>
                  <a:schemeClr val="tx1"/>
                </a:solidFill>
              </a:rPr>
              <a:t>Spring 2020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7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29"/>
    </mc:Choice>
    <mc:Fallback xmlns="">
      <p:transition spd="slow" advTm="24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Milestones: Deep Reinforcement Learning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9650"/>
            <a:ext cx="8229600" cy="5229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2017: AlphaGo defeats world champion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Jie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Commentators noted that </a:t>
            </a:r>
            <a:r>
              <a:rPr lang="en-US" dirty="0" err="1"/>
              <a:t>Ke</a:t>
            </a:r>
            <a:br>
              <a:rPr lang="en-US" dirty="0"/>
            </a:br>
            <a:r>
              <a:rPr lang="en-US" dirty="0"/>
              <a:t>appeared to borrow moves from </a:t>
            </a:r>
            <a:br>
              <a:rPr lang="en-US" dirty="0"/>
            </a:br>
            <a:r>
              <a:rPr lang="en-US" dirty="0"/>
              <a:t>AlphaGo 2016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But </a:t>
            </a:r>
            <a:r>
              <a:rPr lang="en-US" dirty="0" err="1"/>
              <a:t>Ke</a:t>
            </a:r>
            <a:r>
              <a:rPr lang="en-US" dirty="0"/>
              <a:t> noted that “AlphaGo is</a:t>
            </a:r>
            <a:br>
              <a:rPr lang="en-US" dirty="0"/>
            </a:br>
            <a:r>
              <a:rPr lang="en-US" dirty="0"/>
              <a:t>improving too fast” and is </a:t>
            </a:r>
            <a:br>
              <a:rPr lang="en-US" dirty="0"/>
            </a:br>
            <a:r>
              <a:rPr lang="en-US" dirty="0"/>
              <a:t>“a different player from last year”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AutoShape 2" descr="https://i.guim.co.uk/img/media/61fbcefd19f7b46a81950b78d164299741082d89/844_1528_3013_1808/master/3013.jpg?w=620&amp;q=55&amp;auto=format&amp;usm=12&amp;fit=max&amp;s=ee690bf09c7702c4ddf8814b8604f80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ttps://i.guim.co.uk/img/media/61fbcefd19f7b46a81950b78d164299741082d89/844_1528_3013_1808/master/3013.jpg?w=620&amp;q=55&amp;auto=format&amp;usm=12&amp;fit=max&amp;s=ee690bf09c7702c4ddf8814b8604f80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https://i.guim.co.uk/img/media/61fbcefd19f7b46a81950b78d164299741082d89/844_1528_3013_1808/master/3013.jpg?w=620&amp;q=55&amp;auto=format&amp;usm=12&amp;fit=max&amp;s=ee690bf09c7702c4ddf8814b8604f80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Go player Lee Sedol, seated right, reviews the game after losing to AlphaGo.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F52D41-2EDC-49CE-ABAF-0638A314059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0264" y="2004471"/>
            <a:ext cx="3476730" cy="2317819"/>
          </a:xfrm>
          <a:prstGeom prst="rect">
            <a:avLst/>
          </a:prstGeom>
        </p:spPr>
      </p:pic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2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907"/>
    </mc:Choice>
    <mc:Fallback xmlns="">
      <p:transition spd="slow" advTm="113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Risks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9650"/>
            <a:ext cx="8229600" cy="5229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2018: </a:t>
            </a:r>
            <a:r>
              <a:rPr lang="en-US" dirty="0" err="1"/>
              <a:t>OpenAI’s</a:t>
            </a:r>
            <a:r>
              <a:rPr lang="en-US" dirty="0"/>
              <a:t> </a:t>
            </a:r>
            <a:r>
              <a:rPr lang="en-US" dirty="0" err="1"/>
              <a:t>Dota</a:t>
            </a:r>
            <a:r>
              <a:rPr lang="en-US" dirty="0"/>
              <a:t> agent achieve top 99.95% performance against Human opponents.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AI Risk/Impacts research is very active now, e.g. at DeepMind, and Berkeley’s CHAI project.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AutoShape 2" descr="https://i.guim.co.uk/img/media/61fbcefd19f7b46a81950b78d164299741082d89/844_1528_3013_1808/master/3013.jpg?w=620&amp;q=55&amp;auto=format&amp;usm=12&amp;fit=max&amp;s=ee690bf09c7702c4ddf8814b8604f80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ttps://i.guim.co.uk/img/media/61fbcefd19f7b46a81950b78d164299741082d89/844_1528_3013_1808/master/3013.jpg?w=620&amp;q=55&amp;auto=format&amp;usm=12&amp;fit=max&amp;s=ee690bf09c7702c4ddf8814b8604f80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https://i.guim.co.uk/img/media/61fbcefd19f7b46a81950b78d164299741082d89/844_1528_3013_1808/master/3013.jpg?w=620&amp;q=55&amp;auto=format&amp;usm=12&amp;fit=max&amp;s=ee690bf09c7702c4ddf8814b8604f80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Go player Lee Sedol, seated right, reviews the game after losing to AlphaGo.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Online Media 9" title="OpenAI Five">
            <a:hlinkClick r:id="" action="ppaction://media"/>
            <a:extLst>
              <a:ext uri="{FF2B5EF4-FFF2-40B4-BE49-F238E27FC236}">
                <a16:creationId xmlns:a16="http://schemas.microsoft.com/office/drawing/2014/main" id="{9A57AA76-4567-4678-A5F4-7BB3457E6BB0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1827028" y="1974333"/>
            <a:ext cx="5652977" cy="3179800"/>
          </a:xfrm>
          <a:prstGeom prst="rect">
            <a:avLst/>
          </a:prstGeom>
        </p:spPr>
      </p:pic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096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887"/>
    </mc:Choice>
    <mc:Fallback xmlns="">
      <p:transition spd="slow" advTm="156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7425" objId="10"/>
        <p14:triggerEvt type="onClick" time="67425" objId="10"/>
        <p14:playEvt time="68661" objId="10"/>
        <p14:triggerEvt type="onClick" time="68661" objId="10"/>
        <p14:playEvt time="69666" objId="10"/>
        <p14:triggerEvt type="onClick" time="69666" objId="10"/>
        <p14:playEvt time="75357" objId="10"/>
        <p14:triggerEvt type="onClick" time="75357" objId="10"/>
        <p14:playEvt time="76120" objId="10"/>
        <p14:triggerEvt type="onClick" time="76120" objId="10"/>
        <p14:playEvt time="152747" objId="10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1352550"/>
            <a:ext cx="8229600" cy="4895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Deep Learning: Is it Hype or Hope?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83"/>
    </mc:Choice>
    <mc:Fallback xmlns="">
      <p:transition spd="slow" advTm="10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1352550"/>
            <a:ext cx="8229600" cy="4895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Yes !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Deep Learning: Is it Hype or Hope?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56"/>
    </mc:Choice>
    <mc:Fallback xmlns="">
      <p:transition spd="slow" advTm="13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1352550"/>
            <a:ext cx="8229600" cy="4895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Critiques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7174" y="1028700"/>
            <a:ext cx="7972425" cy="1303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62450" y="3676650"/>
            <a:ext cx="478155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6234" y="2332678"/>
            <a:ext cx="5893263" cy="154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6" descr="artificial intelligence"/>
          <p:cNvSpPr>
            <a:spLocks noChangeAspect="1" noChangeArrowheads="1"/>
          </p:cNvSpPr>
          <p:nvPr/>
        </p:nvSpPr>
        <p:spPr bwMode="auto">
          <a:xfrm>
            <a:off x="155575" y="-1690688"/>
            <a:ext cx="66675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8" descr="artificial intelligence"/>
          <p:cNvSpPr>
            <a:spLocks noChangeAspect="1" noChangeArrowheads="1"/>
          </p:cNvSpPr>
          <p:nvPr/>
        </p:nvSpPr>
        <p:spPr bwMode="auto">
          <a:xfrm>
            <a:off x="307975" y="-1538288"/>
            <a:ext cx="66675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7174" y="4057650"/>
            <a:ext cx="4205898" cy="2352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7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7"/>
    </mc:Choice>
    <mc:Fallback xmlns="">
      <p:transition spd="slow" advTm="5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1352550"/>
            <a:ext cx="8229600" cy="4895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Critiques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7174" y="1028700"/>
            <a:ext cx="7972425" cy="1303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62450" y="3676650"/>
            <a:ext cx="478155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6234" y="2332678"/>
            <a:ext cx="5893263" cy="154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6" descr="artificial intelligence"/>
          <p:cNvSpPr>
            <a:spLocks noChangeAspect="1" noChangeArrowheads="1"/>
          </p:cNvSpPr>
          <p:nvPr/>
        </p:nvSpPr>
        <p:spPr bwMode="auto">
          <a:xfrm>
            <a:off x="155575" y="-1690688"/>
            <a:ext cx="66675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8" descr="artificial intelligence"/>
          <p:cNvSpPr>
            <a:spLocks noChangeAspect="1" noChangeArrowheads="1"/>
          </p:cNvSpPr>
          <p:nvPr/>
        </p:nvSpPr>
        <p:spPr bwMode="auto">
          <a:xfrm>
            <a:off x="307975" y="-1538288"/>
            <a:ext cx="66675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5" y="3948270"/>
            <a:ext cx="3638551" cy="263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0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14"/>
    </mc:Choice>
    <mc:Fallback xmlns="">
      <p:transition spd="slow" advTm="55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1352550"/>
            <a:ext cx="8229600" cy="4895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Setting Expectations … Badly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256" y="954592"/>
            <a:ext cx="6719887" cy="5827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3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93"/>
    </mc:Choice>
    <mc:Fallback xmlns="">
      <p:transition spd="slow" advTm="61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Critiques: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(Some) AI Scientists made over-optimistic predictions about AI system capabilities in the 80s and 90s leading to an “AI winter.” So optimistic predictions about AI systems today should be ignored…</a:t>
            </a:r>
          </a:p>
          <a:p>
            <a:r>
              <a:rPr lang="en-US" sz="2000" dirty="0"/>
              <a:t>The assertion relies on faulty logic:</a:t>
            </a:r>
          </a:p>
          <a:p>
            <a:pPr lvl="1"/>
            <a:r>
              <a:rPr lang="en-US" sz="1800" dirty="0"/>
              <a:t>AI systems </a:t>
            </a:r>
            <a:r>
              <a:rPr lang="en-US" sz="1800" dirty="0">
                <a:sym typeface="Wingdings" panose="05000000000000000000" pitchFamily="2" charset="2"/>
              </a:rPr>
              <a:t> intrinsically poor performance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AI researcher  always over-estimate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000" dirty="0"/>
              <a:t>AI systems are still not “generally intelligent,” … even if they are awfully good at an awful lot of things.</a:t>
            </a:r>
          </a:p>
          <a:p>
            <a:r>
              <a:rPr lang="en-US" sz="1800" dirty="0"/>
              <a:t>As a concept “general intelligence” has been the bane of AI research.</a:t>
            </a:r>
          </a:p>
          <a:p>
            <a:r>
              <a:rPr lang="en-US" sz="1800" dirty="0"/>
              <a:t>Progress in AI has recently been dictated mostly by economic importance, not “AI-hardness”. The “AI-hard” list shrinks every year:</a:t>
            </a:r>
            <a:br>
              <a:rPr lang="en-US" sz="1800" dirty="0"/>
            </a:br>
            <a:r>
              <a:rPr lang="en-US" sz="1800" dirty="0"/>
              <a:t>Jeopardy, Go, Science Exams, Face recognition, Translation,…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466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82"/>
    </mc:Choice>
    <mc:Fallback xmlns="">
      <p:transition spd="slow" advTm="132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on Classical AI vs. Deep Learning: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525780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pPr marL="0" indent="0">
              <a:buNone/>
            </a:pPr>
            <a:r>
              <a:rPr lang="en-US" dirty="0"/>
              <a:t>Performance floor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Performance floor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592507" y="1604092"/>
            <a:ext cx="4214110" cy="2059635"/>
            <a:chOff x="4548890" y="3831721"/>
            <a:chExt cx="4214110" cy="2059635"/>
          </a:xfrm>
        </p:grpSpPr>
        <p:pic>
          <p:nvPicPr>
            <p:cNvPr id="6" name="Picture 2" descr="https://pbs.twimg.com/media/B1IiCUrIMAAofUw.jp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001" y="3831721"/>
              <a:ext cx="2682899" cy="2059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6024451" y="4725883"/>
              <a:ext cx="172823" cy="200739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7" idx="2"/>
            </p:cNvCxnSpPr>
            <p:nvPr/>
          </p:nvCxnSpPr>
          <p:spPr>
            <a:xfrm flipH="1" flipV="1">
              <a:off x="4548890" y="4724715"/>
              <a:ext cx="1475561" cy="101538"/>
            </a:xfrm>
            <a:prstGeom prst="line">
              <a:avLst/>
            </a:prstGeom>
            <a:ln w="12700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4948582" y="5305748"/>
              <a:ext cx="3652493" cy="1170"/>
            </a:xfrm>
            <a:prstGeom prst="line">
              <a:avLst/>
            </a:prstGeom>
            <a:ln w="19050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991182" y="4725883"/>
              <a:ext cx="66089" cy="581034"/>
            </a:xfrm>
            <a:prstGeom prst="line">
              <a:avLst/>
            </a:prstGeom>
            <a:ln w="12700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431891" y="4201495"/>
              <a:ext cx="15774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Human performance</a:t>
              </a:r>
              <a:br>
                <a:rPr lang="en-US" sz="1400" dirty="0"/>
              </a:br>
              <a:r>
                <a:rPr lang="en-US" sz="1400" dirty="0"/>
                <a:t>5.1% error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7161580" y="5236041"/>
              <a:ext cx="847717" cy="139415"/>
            </a:xfrm>
            <a:prstGeom prst="line">
              <a:avLst/>
            </a:prstGeom>
            <a:ln w="19050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947396" y="5375779"/>
              <a:ext cx="653679" cy="69707"/>
            </a:xfrm>
            <a:prstGeom prst="line">
              <a:avLst/>
            </a:prstGeom>
            <a:ln w="19050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296206" y="5496639"/>
              <a:ext cx="466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2017</a:t>
              </a:r>
            </a:p>
          </p:txBody>
        </p:sp>
      </p:grpSp>
      <p:pic>
        <p:nvPicPr>
          <p:cNvPr id="15" name="Shape 183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308" y="3824431"/>
            <a:ext cx="3307160" cy="2147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2991060" y="2359754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CNNs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3133725" y="1905000"/>
            <a:ext cx="809625" cy="344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133725" y="5353050"/>
            <a:ext cx="307147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255493" y="2498254"/>
            <a:ext cx="778398" cy="371204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586229" y="6210300"/>
            <a:ext cx="21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Where’s the floor ?</a:t>
            </a:r>
          </a:p>
        </p:txBody>
      </p:sp>
      <p:pic>
        <p:nvPicPr>
          <p:cNvPr id="17" name="Sound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5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37"/>
    </mc:Choice>
    <mc:Fallback xmlns="">
      <p:transition spd="slow" advTm="26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Opportunities: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342900" y="1095375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Of course!</a:t>
            </a:r>
          </a:p>
          <a:p>
            <a:r>
              <a:rPr lang="en-US" sz="2000" dirty="0"/>
              <a:t>Science, engineering, entertainment, education, communication, organization, recreation, medicine, driving, games (real and virtual), transportation, commerce, e-trading, name-your-topic…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5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18"/>
    </mc:Choice>
    <mc:Fallback xmlns="">
      <p:transition spd="slow" advTm="28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Deep Learning: Hype or Hope?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pic>
        <p:nvPicPr>
          <p:cNvPr id="1026" name="Picture 2" descr="Image result for ai replace humans news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3105151"/>
            <a:ext cx="9499601" cy="146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6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21"/>
    </mc:Choice>
    <mc:Fallback xmlns="">
      <p:transition spd="slow" advTm="61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Risks: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342899" y="1095374"/>
            <a:ext cx="8486775" cy="5667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Yes!</a:t>
            </a:r>
          </a:p>
          <a:p>
            <a:r>
              <a:rPr lang="en-US" sz="2000" dirty="0"/>
              <a:t>Economic: displacing jobs</a:t>
            </a:r>
          </a:p>
          <a:p>
            <a:endParaRPr lang="en-US" sz="2000" dirty="0"/>
          </a:p>
          <a:p>
            <a:r>
              <a:rPr lang="en-US" sz="2000" dirty="0"/>
              <a:t>Existential: security, systems running amok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800" dirty="0"/>
              <a:t>Hawking, Musk, Gates have been highlighting the risks of new AI technologies. </a:t>
            </a:r>
          </a:p>
        </p:txBody>
      </p:sp>
      <p:pic>
        <p:nvPicPr>
          <p:cNvPr id="5122" name="Picture 2" descr="Image result for ai risks hawking musk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8791" y="2892425"/>
            <a:ext cx="3687233" cy="27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0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32"/>
    </mc:Choice>
    <mc:Fallback xmlns="">
      <p:transition spd="slow" advTm="35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Learning about Deep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4981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Yann </a:t>
            </a:r>
            <a:r>
              <a:rPr lang="en-US" sz="2000" dirty="0" err="1"/>
              <a:t>Lecun</a:t>
            </a:r>
            <a:r>
              <a:rPr lang="en-US" sz="2000" dirty="0"/>
              <a:t> (Facebook research head, DNN pioneer) quote: DNNs require: </a:t>
            </a:r>
            <a:br>
              <a:rPr lang="en-US" sz="2000" dirty="0"/>
            </a:br>
            <a:r>
              <a:rPr lang="en-US" sz="2000" i="1" dirty="0">
                <a:solidFill>
                  <a:srgbClr val="2D60C7"/>
                </a:solidFill>
              </a:rPr>
              <a:t>“an interplay between intuitive insights, theoretical modeling, practical implementations, empirical studies, and scientific analyses”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i.e. there isn’t a single framework or core set of principles to explain everything (c.f. graphical models for machine learning).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We try to cover the ground in </a:t>
            </a:r>
            <a:r>
              <a:rPr lang="en-US" sz="2000" dirty="0" err="1"/>
              <a:t>Lecun’s</a:t>
            </a:r>
            <a:r>
              <a:rPr lang="en-US" sz="2000" dirty="0"/>
              <a:t> quote.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5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82"/>
    </mc:Choice>
    <mc:Fallback xmlns="">
      <p:transition spd="slow" advTm="94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This Course (please interrupt with questions)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4981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Goals:</a:t>
            </a:r>
          </a:p>
          <a:p>
            <a:r>
              <a:rPr lang="en-US" sz="2000" dirty="0"/>
              <a:t>Introduce deep learning to a broad audience.</a:t>
            </a:r>
          </a:p>
          <a:p>
            <a:r>
              <a:rPr lang="en-US" sz="2000" dirty="0"/>
              <a:t>Review principles, techniques and visualization for understanding deep networks.</a:t>
            </a:r>
          </a:p>
          <a:p>
            <a:r>
              <a:rPr lang="en-US" sz="2000" dirty="0"/>
              <a:t>Develop skill at designing networks for applications.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Materials:</a:t>
            </a:r>
          </a:p>
          <a:p>
            <a:r>
              <a:rPr lang="en-US" sz="2000" dirty="0"/>
              <a:t>Book(s)</a:t>
            </a:r>
          </a:p>
          <a:p>
            <a:r>
              <a:rPr lang="en-US" sz="2000" dirty="0"/>
              <a:t>Notes</a:t>
            </a:r>
          </a:p>
          <a:p>
            <a:r>
              <a:rPr lang="en-US" sz="2000" dirty="0"/>
              <a:t>Lectures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5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628"/>
    </mc:Choice>
    <mc:Fallback xmlns="">
      <p:transition spd="slow" advTm="127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role of 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498195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From A. </a:t>
            </a:r>
            <a:r>
              <a:rPr lang="en-US" dirty="0" err="1"/>
              <a:t>Karpathy’s</a:t>
            </a:r>
            <a:r>
              <a:rPr lang="en-US" dirty="0"/>
              <a:t> cs231n notes.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s231n.github.io/assets/nn3/opt2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50" y="1511300"/>
            <a:ext cx="4002617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s231n.github.io/assets/nn3/opt1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1849" y="1511300"/>
            <a:ext cx="4002617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78"/>
    </mc:Choice>
    <mc:Fallback xmlns="">
      <p:transition spd="slow" advTm="37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This Course: </a:t>
            </a:r>
            <a:r>
              <a:rPr lang="en-US" sz="3200" dirty="0" err="1">
                <a:solidFill>
                  <a:schemeClr val="bg1"/>
                </a:solidFill>
              </a:rPr>
              <a:t>bCourses</a:t>
            </a:r>
            <a:r>
              <a:rPr lang="en-US" sz="3200" dirty="0">
                <a:solidFill>
                  <a:schemeClr val="bg1"/>
                </a:solidFill>
              </a:rPr>
              <a:t>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5266"/>
            <a:ext cx="8229600" cy="5083990"/>
          </a:xfrm>
        </p:spPr>
        <p:txBody>
          <a:bodyPr>
            <a:normAutofit/>
          </a:bodyPr>
          <a:lstStyle/>
          <a:p>
            <a:r>
              <a:rPr lang="en-US" dirty="0"/>
              <a:t>The course will run through </a:t>
            </a:r>
            <a:r>
              <a:rPr lang="en-US" dirty="0" err="1"/>
              <a:t>bCourses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bCourse</a:t>
            </a:r>
            <a:r>
              <a:rPr lang="en-US" dirty="0"/>
              <a:t> Home page is the master link to everything.</a:t>
            </a:r>
          </a:p>
          <a:p>
            <a:endParaRPr lang="en-US" dirty="0"/>
          </a:p>
          <a:p>
            <a:r>
              <a:rPr lang="en-US" dirty="0"/>
              <a:t>The “syllabus” page contains only assignment deadlines, don’t use it for other purposes. </a:t>
            </a:r>
          </a:p>
          <a:p>
            <a:endParaRPr lang="en-US" dirty="0"/>
          </a:p>
          <a:p>
            <a:endParaRPr lang="en-US" b="1" i="1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5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83"/>
    </mc:Choice>
    <mc:Fallback xmlns="">
      <p:transition spd="slow" advTm="91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bCourses</a:t>
            </a:r>
            <a:r>
              <a:rPr lang="en-US" sz="3200" dirty="0">
                <a:solidFill>
                  <a:schemeClr val="bg1"/>
                </a:solidFill>
              </a:rPr>
              <a:t> Home page has the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498195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86525" y="2257425"/>
            <a:ext cx="333375" cy="12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7DB531-D0ED-42A9-A099-EC67F4DB15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4412" y="1150656"/>
            <a:ext cx="4870012" cy="5438273"/>
          </a:xfrm>
          <a:prstGeom prst="rect">
            <a:avLst/>
          </a:prstGeom>
        </p:spPr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9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30"/>
    </mc:Choice>
    <mc:Fallback xmlns="">
      <p:transition spd="slow" advTm="10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bCourses</a:t>
            </a:r>
            <a:r>
              <a:rPr lang="en-US" sz="3200" dirty="0">
                <a:solidFill>
                  <a:schemeClr val="bg1"/>
                </a:solidFill>
              </a:rPr>
              <a:t> Schedule (home page)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86525" y="2257425"/>
            <a:ext cx="333375" cy="12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>
            <a:off x="2252216" y="1814429"/>
            <a:ext cx="447675" cy="1584924"/>
          </a:xfrm>
          <a:prstGeom prst="leftBrace">
            <a:avLst>
              <a:gd name="adj1" fmla="val 8333"/>
              <a:gd name="adj2" fmla="val 49614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2439" y="2135553"/>
            <a:ext cx="1950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Vision,</a:t>
            </a:r>
            <a:br>
              <a:rPr lang="en-US" dirty="0"/>
            </a:br>
            <a:r>
              <a:rPr lang="en-US" dirty="0"/>
              <a:t>General DNN </a:t>
            </a:r>
            <a:br>
              <a:rPr lang="en-US" dirty="0"/>
            </a:br>
            <a:r>
              <a:rPr lang="en-US" dirty="0"/>
              <a:t>principles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252215" y="3429000"/>
            <a:ext cx="447675" cy="1536156"/>
          </a:xfrm>
          <a:prstGeom prst="leftBrace">
            <a:avLst>
              <a:gd name="adj1" fmla="val 8333"/>
              <a:gd name="adj2" fmla="val 49614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>
            <a:off x="2252215" y="4994802"/>
            <a:ext cx="447675" cy="1473823"/>
          </a:xfrm>
          <a:prstGeom prst="leftBrace">
            <a:avLst>
              <a:gd name="adj1" fmla="val 8333"/>
              <a:gd name="adj2" fmla="val 49614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2439" y="3701355"/>
            <a:ext cx="2005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language,</a:t>
            </a:r>
            <a:br>
              <a:rPr lang="en-US" dirty="0"/>
            </a:br>
            <a:r>
              <a:rPr lang="en-US" dirty="0"/>
              <a:t>Generative and</a:t>
            </a:r>
            <a:br>
              <a:rPr lang="en-US" dirty="0"/>
            </a:br>
            <a:r>
              <a:rPr lang="en-US" dirty="0"/>
              <a:t>Adversarial Nets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6704" y="5353645"/>
            <a:ext cx="1595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Imitation and</a:t>
            </a:r>
            <a:br>
              <a:rPr lang="en-US" dirty="0"/>
            </a:br>
            <a:r>
              <a:rPr lang="en-US" dirty="0"/>
              <a:t>reinforcement</a:t>
            </a:r>
            <a:br>
              <a:rPr lang="en-US" dirty="0"/>
            </a:br>
            <a:r>
              <a:rPr lang="en-US" dirty="0"/>
              <a:t>learning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AB6E6881-BE55-4675-BA86-3A4E5DEF4F68}"/>
              </a:ext>
            </a:extLst>
          </p:cNvPr>
          <p:cNvSpPr/>
          <p:nvPr/>
        </p:nvSpPr>
        <p:spPr>
          <a:xfrm>
            <a:off x="2252214" y="1257300"/>
            <a:ext cx="447675" cy="546123"/>
          </a:xfrm>
          <a:prstGeom prst="leftBrace">
            <a:avLst>
              <a:gd name="adj1" fmla="val 8333"/>
              <a:gd name="adj2" fmla="val 49614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043110-26BD-4E16-B6B9-D7E387142E89}"/>
              </a:ext>
            </a:extLst>
          </p:cNvPr>
          <p:cNvSpPr txBox="1"/>
          <p:nvPr/>
        </p:nvSpPr>
        <p:spPr>
          <a:xfrm>
            <a:off x="370545" y="1335633"/>
            <a:ext cx="188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Intro., ML 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C519E-6F56-4B4C-9194-54430BE6D1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9449" y="1163781"/>
            <a:ext cx="1760215" cy="5761801"/>
          </a:xfrm>
          <a:prstGeom prst="rect">
            <a:avLst/>
          </a:prstGeom>
        </p:spPr>
      </p:pic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226"/>
    </mc:Choice>
    <mc:Fallback xmlns="">
      <p:transition spd="slow" advTm="139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4981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Work:</a:t>
            </a:r>
          </a:p>
          <a:p>
            <a:r>
              <a:rPr lang="en-US" dirty="0"/>
              <a:t>Class Participation: 10%</a:t>
            </a:r>
          </a:p>
          <a:p>
            <a:r>
              <a:rPr lang="en-US" dirty="0"/>
              <a:t>2 Midterms: 30%</a:t>
            </a:r>
          </a:p>
          <a:p>
            <a:r>
              <a:rPr lang="en-US" dirty="0"/>
              <a:t>Final Project (in groups): 30%</a:t>
            </a:r>
          </a:p>
          <a:p>
            <a:r>
              <a:rPr lang="en-US" dirty="0"/>
              <a:t>4 Assignments : 30%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Audience: primarily EECS undergrads and grads.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5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55"/>
    </mc:Choice>
    <mc:Fallback xmlns="">
      <p:transition spd="slow" advTm="58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Discussion Sections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4981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No discussions this week, they start next Week.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4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92"/>
    </mc:Choice>
    <mc:Fallback xmlns="">
      <p:transition spd="slow" advTm="18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Class Format Rationale: L and W sections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4981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Empirically, in previous semesters, we’ve found that students either attend almost all lectures, or almost none.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Standard lecture-format courses waste resources in that situation (huge mostly-empty classrooms).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experience is mostly-online, but content is optimized for in-class delivery.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Instructor time is dominated with logistics rather than pedagogy.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976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47"/>
    </mc:Choice>
    <mc:Fallback xmlns="">
      <p:transition spd="slow" advTm="173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1352550"/>
            <a:ext cx="8229600" cy="4895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Hype: (n) “extravagant or intensive publicity or promotion”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Hope: (n) “expectation of fulfillment or success”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Deep Learning: Hype or Hope?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3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12"/>
    </mc:Choice>
    <mc:Fallback xmlns="">
      <p:transition spd="slow" advTm="39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Class Format Rationale: L and W sections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4981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 sections let us use classroom space efficiently, and encourage interaction.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Content can be optimized for online delivery.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/>
              <a:t>Course manager </a:t>
            </a:r>
            <a:r>
              <a:rPr lang="en-US" dirty="0"/>
              <a:t>assumes more of the course logistics, freeing the instructor to focus on content and pedagogy.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345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336"/>
    </mc:Choice>
    <mc:Fallback xmlns="">
      <p:transition spd="slow" advTm="332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25" y="-74222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Course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25" y="1019175"/>
            <a:ext cx="8877299" cy="5619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Prof:  John Canny                              Course Manager: </a:t>
            </a:r>
          </a:p>
          <a:p>
            <a:pPr marL="0" indent="0">
              <a:buNone/>
            </a:pPr>
            <a:r>
              <a:rPr lang="en-US" sz="2000" dirty="0"/>
              <a:t>                                                           Michael-David </a:t>
            </a:r>
            <a:r>
              <a:rPr lang="en-US" sz="2000" dirty="0" err="1"/>
              <a:t>Sasson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GSIs: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A91FB4-1964-4E87-9826-C0866570B667}"/>
              </a:ext>
            </a:extLst>
          </p:cNvPr>
          <p:cNvSpPr txBox="1"/>
          <p:nvPr/>
        </p:nvSpPr>
        <p:spPr>
          <a:xfrm>
            <a:off x="6470369" y="3815406"/>
            <a:ext cx="1883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Philippe Laban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DF311-C4B6-4283-BF08-CF64CFE5F4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4506" y="2307873"/>
            <a:ext cx="1169179" cy="1418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3BCE52-0298-483E-AF3B-DF282D331B6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810" y="2332320"/>
            <a:ext cx="1270517" cy="14430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00F3FBB-1F8C-48F7-8516-DFE6A1B76B79}"/>
              </a:ext>
            </a:extLst>
          </p:cNvPr>
          <p:cNvSpPr txBox="1"/>
          <p:nvPr/>
        </p:nvSpPr>
        <p:spPr>
          <a:xfrm>
            <a:off x="966679" y="3814086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David Chan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A5A9F6-CFE7-43FE-A99E-7D44749830E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584"/>
          <a:stretch/>
        </p:blipFill>
        <p:spPr>
          <a:xfrm>
            <a:off x="6828692" y="4467558"/>
            <a:ext cx="1167205" cy="14607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D76BA0-84B8-4091-8604-DAE9759AA017}"/>
              </a:ext>
            </a:extLst>
          </p:cNvPr>
          <p:cNvSpPr txBox="1"/>
          <p:nvPr/>
        </p:nvSpPr>
        <p:spPr>
          <a:xfrm>
            <a:off x="6447627" y="6015183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Forrest Huang</a:t>
            </a:r>
          </a:p>
        </p:txBody>
      </p:sp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B76B748-6049-497B-B7A9-0B839F94A56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07" t="9383" r="14015" b="34627"/>
          <a:stretch/>
        </p:blipFill>
        <p:spPr>
          <a:xfrm>
            <a:off x="2596181" y="388544"/>
            <a:ext cx="1406896" cy="1496291"/>
          </a:xfrm>
          <a:prstGeom prst="rect">
            <a:avLst/>
          </a:prstGeom>
        </p:spPr>
      </p:pic>
      <p:pic>
        <p:nvPicPr>
          <p:cNvPr id="10" name="Picture 9" descr="A close up of a person&#10;&#10;Description automatically generated">
            <a:extLst>
              <a:ext uri="{FF2B5EF4-FFF2-40B4-BE49-F238E27FC236}">
                <a16:creationId xmlns:a16="http://schemas.microsoft.com/office/drawing/2014/main" id="{AB940CB0-3B06-4DE1-95F6-CF8962C82B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55" y="4626146"/>
            <a:ext cx="1355672" cy="13556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BC5332-471C-4967-A5F0-B59CFD05F927}"/>
              </a:ext>
            </a:extLst>
          </p:cNvPr>
          <p:cNvSpPr txBox="1"/>
          <p:nvPr/>
        </p:nvSpPr>
        <p:spPr>
          <a:xfrm>
            <a:off x="771397" y="6015183"/>
            <a:ext cx="2039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Aravind Srinivas</a:t>
            </a:r>
          </a:p>
        </p:txBody>
      </p:sp>
      <p:pic>
        <p:nvPicPr>
          <p:cNvPr id="14" name="Picture 13" descr="A person wearing a blue shirt with a mountain in the background&#10;&#10;Description automatically generated">
            <a:extLst>
              <a:ext uri="{FF2B5EF4-FFF2-40B4-BE49-F238E27FC236}">
                <a16:creationId xmlns:a16="http://schemas.microsoft.com/office/drawing/2014/main" id="{93E3A998-9E92-4535-8537-493A106BE31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45" t="7056" r="18713" b="22141"/>
          <a:stretch/>
        </p:blipFill>
        <p:spPr>
          <a:xfrm>
            <a:off x="3795042" y="2298166"/>
            <a:ext cx="1284962" cy="14183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9145D0E-35AB-4CC2-A72D-533C46F6E38C}"/>
              </a:ext>
            </a:extLst>
          </p:cNvPr>
          <p:cNvSpPr txBox="1"/>
          <p:nvPr/>
        </p:nvSpPr>
        <p:spPr>
          <a:xfrm>
            <a:off x="3863526" y="3812444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Haozhi</a:t>
            </a:r>
            <a:r>
              <a:rPr lang="en-US" sz="2000" dirty="0"/>
              <a:t> Qi</a:t>
            </a:r>
          </a:p>
        </p:txBody>
      </p:sp>
      <p:pic>
        <p:nvPicPr>
          <p:cNvPr id="20" name="Picture 19" descr="A person in a blue shirt&#10;&#10;Description automatically generated">
            <a:extLst>
              <a:ext uri="{FF2B5EF4-FFF2-40B4-BE49-F238E27FC236}">
                <a16:creationId xmlns:a16="http://schemas.microsoft.com/office/drawing/2014/main" id="{3568CF92-597A-4C97-92FB-EA0C45B4116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71" r="28179" b="34871"/>
          <a:stretch/>
        </p:blipFill>
        <p:spPr>
          <a:xfrm>
            <a:off x="3871727" y="4467558"/>
            <a:ext cx="1118395" cy="14212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863B0CF-7F51-4B2F-B35D-16576109960C}"/>
              </a:ext>
            </a:extLst>
          </p:cNvPr>
          <p:cNvSpPr txBox="1"/>
          <p:nvPr/>
        </p:nvSpPr>
        <p:spPr>
          <a:xfrm>
            <a:off x="3700178" y="5981818"/>
            <a:ext cx="1611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Roshan Rao</a:t>
            </a:r>
          </a:p>
        </p:txBody>
      </p:sp>
      <p:pic>
        <p:nvPicPr>
          <p:cNvPr id="25" name="Picture 24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D2A61E8-97CB-4361-9340-944457D1A3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2504" y="408303"/>
            <a:ext cx="1456772" cy="1456772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6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105"/>
    </mc:Choice>
    <mc:Fallback xmlns="">
      <p:transition spd="slow" advTm="109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4981956"/>
          </a:xfrm>
        </p:spPr>
        <p:txBody>
          <a:bodyPr>
            <a:normAutofit/>
          </a:bodyPr>
          <a:lstStyle/>
          <a:p>
            <a:r>
              <a:rPr lang="en-US" sz="2000" dirty="0"/>
              <a:t>Knowledge of calculus and linear algebra, Math 53/54 or equivalent. </a:t>
            </a:r>
          </a:p>
          <a:p>
            <a:endParaRPr lang="en-US" sz="2000" dirty="0"/>
          </a:p>
          <a:p>
            <a:r>
              <a:rPr lang="en-US" sz="2000" dirty="0"/>
              <a:t>Probability and Statistics, CS70 or Stat 134. CS70 is bare minimum preparation, a stat course is better.</a:t>
            </a:r>
          </a:p>
          <a:p>
            <a:endParaRPr lang="en-US" sz="2000" dirty="0"/>
          </a:p>
          <a:p>
            <a:r>
              <a:rPr lang="en-US" sz="2000" dirty="0"/>
              <a:t>Machine Learning: CS189, strongly encouraged but not required.</a:t>
            </a:r>
          </a:p>
          <a:p>
            <a:endParaRPr lang="en-US" sz="2000" dirty="0"/>
          </a:p>
          <a:p>
            <a:r>
              <a:rPr lang="en-US" sz="2000" dirty="0"/>
              <a:t>Programming, CS61B or equivalent. Assignments will mostly use Python.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1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000"/>
    </mc:Choice>
    <mc:Fallback xmlns="">
      <p:transition spd="slow" advTm="9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5295900"/>
          </a:xfrm>
        </p:spPr>
        <p:txBody>
          <a:bodyPr>
            <a:normAutofit/>
          </a:bodyPr>
          <a:lstStyle/>
          <a:p>
            <a:r>
              <a:rPr lang="en-US" sz="2000" dirty="0"/>
              <a:t>Course Number: CS L182/W182/282A, SP 2020</a:t>
            </a:r>
          </a:p>
          <a:p>
            <a:r>
              <a:rPr lang="en-US" sz="2000" dirty="0"/>
              <a:t>On </a:t>
            </a:r>
            <a:r>
              <a:rPr lang="en-US" sz="2000" dirty="0" err="1"/>
              <a:t>bCourses</a:t>
            </a:r>
            <a:r>
              <a:rPr lang="en-US" sz="2000" dirty="0"/>
              <a:t>, most material is publicly readable.</a:t>
            </a:r>
          </a:p>
          <a:p>
            <a:r>
              <a:rPr lang="en-US" sz="2000" dirty="0"/>
              <a:t>Instructor: </a:t>
            </a:r>
            <a:r>
              <a:rPr lang="en-US" sz="2000" dirty="0">
                <a:hlinkClick r:id="rId6"/>
              </a:rPr>
              <a:t>John Canny</a:t>
            </a:r>
            <a:r>
              <a:rPr lang="en-US" sz="2000" dirty="0"/>
              <a:t> lastname@berkeley.edu </a:t>
            </a:r>
          </a:p>
          <a:p>
            <a:r>
              <a:rPr lang="en-US" sz="2000" dirty="0"/>
              <a:t>Time: </a:t>
            </a:r>
            <a:r>
              <a:rPr lang="en-US" sz="2000" dirty="0" err="1"/>
              <a:t>TuTh</a:t>
            </a:r>
            <a:r>
              <a:rPr lang="en-US" sz="2000" dirty="0"/>
              <a:t> 9:30am – 11:00am</a:t>
            </a:r>
          </a:p>
          <a:p>
            <a:r>
              <a:rPr lang="en-US" sz="2000" dirty="0"/>
              <a:t>Location: 306 Soda</a:t>
            </a:r>
          </a:p>
          <a:p>
            <a:r>
              <a:rPr lang="en-US" sz="2000" dirty="0"/>
              <a:t>Discussion: Join Piazza for announcements and to ask questions about the course</a:t>
            </a:r>
          </a:p>
          <a:p>
            <a:r>
              <a:rPr lang="en-US" sz="2000" dirty="0"/>
              <a:t>Section times, staff office hours are on the main page</a:t>
            </a:r>
          </a:p>
          <a:p>
            <a:r>
              <a:rPr lang="en-US" sz="2000" dirty="0"/>
              <a:t>Webcasts (video) will appear on our </a:t>
            </a:r>
            <a:r>
              <a:rPr lang="en-US" sz="2000" dirty="0" err="1"/>
              <a:t>youtube</a:t>
            </a:r>
            <a:r>
              <a:rPr lang="en-US" sz="2000" dirty="0"/>
              <a:t> channel. </a:t>
            </a:r>
          </a:p>
          <a:p>
            <a:r>
              <a:rPr lang="en-US" sz="2000" dirty="0"/>
              <a:t>We will also post augmented </a:t>
            </a:r>
            <a:r>
              <a:rPr lang="en-US" sz="2000" dirty="0" err="1"/>
              <a:t>powerpoint</a:t>
            </a:r>
            <a:r>
              <a:rPr lang="en-US" sz="2000" dirty="0"/>
              <a:t> slides (with audio and Q/A) after lecture.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482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352"/>
    </mc:Choice>
    <mc:Fallback xmlns="">
      <p:transition spd="slow" advTm="96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5295900"/>
          </a:xfrm>
        </p:spPr>
        <p:txBody>
          <a:bodyPr>
            <a:normAutofit/>
          </a:bodyPr>
          <a:lstStyle/>
          <a:p>
            <a:r>
              <a:rPr lang="en-US" sz="2000" dirty="0" err="1"/>
              <a:t>iClickers</a:t>
            </a:r>
            <a:r>
              <a:rPr lang="en-US" sz="2000" dirty="0"/>
              <a:t>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05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78"/>
    </mc:Choice>
    <mc:Fallback xmlns="">
      <p:transition spd="slow" advTm="51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76224" y="1104900"/>
            <a:ext cx="8667749" cy="5375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Will consume about 2/3 of the semester. </a:t>
            </a:r>
          </a:p>
          <a:p>
            <a:endParaRPr lang="en-US" sz="2000" dirty="0"/>
          </a:p>
          <a:p>
            <a:r>
              <a:rPr lang="en-US" sz="2000" dirty="0"/>
              <a:t>In teams of 3-4. </a:t>
            </a:r>
          </a:p>
          <a:p>
            <a:endParaRPr lang="en-US" sz="2000" dirty="0"/>
          </a:p>
          <a:p>
            <a:r>
              <a:rPr lang="en-US" sz="2000" dirty="0"/>
              <a:t>Can be combined with other course projects</a:t>
            </a:r>
          </a:p>
          <a:p>
            <a:endParaRPr lang="en-US" sz="2000" dirty="0"/>
          </a:p>
          <a:p>
            <a:r>
              <a:rPr lang="en-US" sz="2000" dirty="0"/>
              <a:t>We encourage “open-source” projects that can be archived.</a:t>
            </a:r>
          </a:p>
          <a:p>
            <a:endParaRPr lang="en-US" sz="2000" dirty="0"/>
          </a:p>
          <a:p>
            <a:r>
              <a:rPr lang="en-US" sz="2000" dirty="0"/>
              <a:t>You will “check-in” with the GSIs several times during the semester. </a:t>
            </a:r>
          </a:p>
          <a:p>
            <a:endParaRPr lang="en-US" sz="2000" dirty="0"/>
          </a:p>
          <a:p>
            <a:r>
              <a:rPr lang="en-US" sz="2000" dirty="0"/>
              <a:t>Final video and report due at the end of the semester.</a:t>
            </a:r>
          </a:p>
          <a:p>
            <a:endParaRPr lang="en-US" sz="2000" dirty="0"/>
          </a:p>
          <a:p>
            <a:r>
              <a:rPr lang="en-US" sz="2000" dirty="0"/>
              <a:t>Difference from last year: CS182 projects will be limited to a set of Kaggle challenges. CS 282A projects will be open-ended. </a:t>
            </a:r>
          </a:p>
          <a:p>
            <a:endParaRPr lang="en-US" sz="2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Course Project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323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021"/>
    </mc:Choice>
    <mc:Fallback xmlns="">
      <p:transition spd="slow" advTm="220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390525" y="1695450"/>
            <a:ext cx="8372475" cy="4552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Coming up: Some rationale for deep neural networks…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Questions ?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7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623"/>
    </mc:Choice>
    <mc:Fallback xmlns="">
      <p:transition spd="slow" advTm="219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76225" y="1390650"/>
            <a:ext cx="8667749" cy="4857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Reading: the Deep Learning Book, Introduction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Some History</a:t>
            </a:r>
          </a:p>
        </p:txBody>
      </p:sp>
      <p:pic>
        <p:nvPicPr>
          <p:cNvPr id="1026" name="Picture 2" descr="https://upload.wikimedia.org/wikipedia/commons/3/3a/1878_Adams_Monumental_Illustrated_Panorama_of_History_-_Geographicus_-_WorldHistory-adams-1871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198962"/>
            <a:ext cx="9144000" cy="386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6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54"/>
    </mc:Choice>
    <mc:Fallback xmlns="">
      <p:transition spd="slow" advTm="65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76225" y="1390650"/>
            <a:ext cx="8667749" cy="4857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000" dirty="0"/>
              <a:t>1940s-1960s: Cybernetics: Brain like electronic systems, morphed into modern control theory and signal processing.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rgbClr val="0070C0"/>
                </a:solidFill>
              </a:rPr>
              <a:t>1960s-1980s: </a:t>
            </a:r>
            <a:r>
              <a:rPr lang="en-US" sz="2000" b="1" dirty="0">
                <a:solidFill>
                  <a:srgbClr val="0070C0"/>
                </a:solidFill>
              </a:rPr>
              <a:t>D</a:t>
            </a:r>
            <a:r>
              <a:rPr lang="en-US" sz="2000" dirty="0">
                <a:solidFill>
                  <a:srgbClr val="0070C0"/>
                </a:solidFill>
              </a:rPr>
              <a:t>igital computers, automata theory, computational complexity theory: simple shallow circuits are very limited in what they can represent…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1980s-1990s: Connectionism: complex, non-linear networks, back-propagation.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rgbClr val="0070C0"/>
                </a:solidFill>
              </a:rPr>
              <a:t>1990s-2010s: Computational learning theory, graphical models: Learning is computationally hard, simple shallow circuits are very limited in what they can learn…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2006</a:t>
            </a:r>
            <a:r>
              <a:rPr lang="en-US" sz="2000" dirty="0">
                <a:sym typeface="Wingdings" panose="05000000000000000000" pitchFamily="2" charset="2"/>
              </a:rPr>
              <a:t>: Deep learning: End-to-end training, large datasets, explosion in applications.</a:t>
            </a:r>
            <a:endParaRPr lang="en-US" sz="2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Phases of Neural Network Research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958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770"/>
    </mc:Choice>
    <mc:Fallback xmlns="">
      <p:transition spd="slow" advTm="309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Recall the </a:t>
            </a:r>
            <a:r>
              <a:rPr lang="en-US" dirty="0" err="1"/>
              <a:t>LeNet</a:t>
            </a:r>
            <a:r>
              <a:rPr lang="en-US" dirty="0"/>
              <a:t> was a modern visual classification network that recognized digits for zip codes</a:t>
            </a:r>
            <a:r>
              <a:rPr lang="en-US" dirty="0">
                <a:sym typeface="Wingdings" panose="05000000000000000000" pitchFamily="2" charset="2"/>
              </a:rPr>
              <a:t>. Its citations look like this: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The 2000s were a golden age for machine learning, and marked the ascent of graphical models. But not so for neural networks. 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Citations of the “</a:t>
            </a:r>
            <a:r>
              <a:rPr lang="en-US" sz="3200" dirty="0" err="1">
                <a:solidFill>
                  <a:schemeClr val="bg1"/>
                </a:solidFill>
              </a:rPr>
              <a:t>LeNet</a:t>
            </a:r>
            <a:r>
              <a:rPr lang="en-US" sz="3200" dirty="0">
                <a:solidFill>
                  <a:schemeClr val="bg1"/>
                </a:solidFill>
              </a:rPr>
              <a:t>” paper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2300284"/>
            <a:ext cx="8820150" cy="1190625"/>
            <a:chOff x="-114300" y="2552700"/>
            <a:chExt cx="8820150" cy="11906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-114300" y="2895597"/>
              <a:ext cx="7334250" cy="742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905250" y="2552700"/>
              <a:ext cx="48006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Oval 2"/>
          <p:cNvSpPr/>
          <p:nvPr/>
        </p:nvSpPr>
        <p:spPr>
          <a:xfrm>
            <a:off x="190498" y="2357433"/>
            <a:ext cx="2914651" cy="11763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05425" y="2300284"/>
            <a:ext cx="3638549" cy="123348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49" y="2328858"/>
            <a:ext cx="2200276" cy="117633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3425" y="363854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phase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19850" y="365545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Third phase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11503" y="3634252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 “Winter”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5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28"/>
    </mc:Choice>
    <mc:Fallback xmlns="">
      <p:transition spd="slow" advTm="37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1152524"/>
            <a:ext cx="8229600" cy="509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LeNet</a:t>
            </a:r>
            <a:r>
              <a:rPr lang="en-US" dirty="0"/>
              <a:t> 1989: recognize zip codes, Yann </a:t>
            </a:r>
            <a:r>
              <a:rPr lang="en-US" dirty="0" err="1"/>
              <a:t>Lecun</a:t>
            </a:r>
            <a:r>
              <a:rPr lang="en-US" dirty="0"/>
              <a:t>, Bernhard </a:t>
            </a:r>
            <a:r>
              <a:rPr lang="en-US" dirty="0" err="1"/>
              <a:t>Boser</a:t>
            </a:r>
            <a:r>
              <a:rPr lang="en-US" dirty="0"/>
              <a:t> and others, ran live in US postal service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Milestones: Digit Recognition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" y="2505073"/>
            <a:ext cx="3403145" cy="3514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9627" y="2371725"/>
            <a:ext cx="4662556" cy="405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3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12"/>
    </mc:Choice>
    <mc:Fallback xmlns="">
      <p:transition spd="slow" advTm="53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From both complexity and learning theory perspectives, simple neural networks are very limited.</a:t>
            </a:r>
          </a:p>
          <a:p>
            <a:pPr lvl="1"/>
            <a:r>
              <a:rPr lang="en-US" dirty="0"/>
              <a:t>Can’t compute parity with a small network.</a:t>
            </a:r>
          </a:p>
          <a:p>
            <a:pPr lvl="1"/>
            <a:r>
              <a:rPr lang="en-US" dirty="0"/>
              <a:t>NP-Hard to learn “simple” functions like 3SAT formulae, and i.e. training a DNN is NP-hard.</a:t>
            </a:r>
          </a:p>
          <a:p>
            <a:pPr lvl="1"/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Why the success of DNNs is surprising</a:t>
            </a:r>
          </a:p>
        </p:txBody>
      </p:sp>
      <p:pic>
        <p:nvPicPr>
          <p:cNvPr id="4098" name="Picture 2" descr="https://upload.wikimedia.org/wikipedia/commons/thumb/a/a5/Sat_reduced_to_Clique_from_Sipser.svg/2000px-Sat_reduced_to_Clique_from_Sipser.svg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6552" y="3390899"/>
            <a:ext cx="3007094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6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37"/>
    </mc:Choice>
    <mc:Fallback xmlns="">
      <p:transition spd="slow" advTm="56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most successful DNN training algorithm is a version of gradient descent which will only find local optima. In other words, it’s a greedy algorithm. </a:t>
            </a:r>
          </a:p>
          <a:p>
            <a:endParaRPr lang="en-US" sz="2000" dirty="0"/>
          </a:p>
          <a:p>
            <a:r>
              <a:rPr lang="en-US" sz="2000" dirty="0"/>
              <a:t>Greedy algorithms are even more limited in what they can represent and how well they learn.</a:t>
            </a:r>
          </a:p>
          <a:p>
            <a:endParaRPr lang="en-US" sz="2000" dirty="0"/>
          </a:p>
          <a:p>
            <a:r>
              <a:rPr lang="en-US" sz="2000" dirty="0"/>
              <a:t>If a problem has a greedy solution, its regarded as an “easy” problem.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Why the success of DNNs is surprising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6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766"/>
    </mc:Choice>
    <mc:Fallback xmlns="">
      <p:transition spd="slow" advTm="73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 graphical models, values in a network represent random variables, and have a clear meaning. The network structure encodes dependency information, i.e. you can represent rich models. </a:t>
            </a:r>
          </a:p>
          <a:p>
            <a:endParaRPr lang="en-US" sz="2000" dirty="0"/>
          </a:p>
          <a:p>
            <a:r>
              <a:rPr lang="en-US" sz="2000" dirty="0"/>
              <a:t>In a DNN, node activations encode nothing in particular, and the network structure only encodes (trivially) how they derive from each other. </a:t>
            </a:r>
          </a:p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Why the success of DNNs is surprising</a:t>
            </a:r>
          </a:p>
        </p:txBody>
      </p:sp>
      <p:pic>
        <p:nvPicPr>
          <p:cNvPr id="1026" name="Picture 2" descr="File:Graphical model examp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5059" y="3481641"/>
            <a:ext cx="3057525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8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067"/>
    </mc:Choice>
    <mc:Fallback xmlns="">
      <p:transition spd="slow" advTm="145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Why the success of DNNs is surprising obvious</a:t>
            </a:r>
            <a:endParaRPr lang="en-US" sz="3200" strike="sngStrike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438775" y="409576"/>
            <a:ext cx="1685925" cy="13334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Hierarchical representations are ubiquitous in AI. Computer vision: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85064" y="1657456"/>
            <a:ext cx="6440567" cy="452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448921-36A1-4C37-B09F-309AB4E052D5}"/>
              </a:ext>
            </a:extLst>
          </p:cNvPr>
          <p:cNvSpPr txBox="1"/>
          <p:nvPr/>
        </p:nvSpPr>
        <p:spPr>
          <a:xfrm>
            <a:off x="2006301" y="5993008"/>
            <a:ext cx="5476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Stages of Visual Representation, David Marr, 1970s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7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902"/>
    </mc:Choice>
    <mc:Fallback xmlns="">
      <p:transition spd="slow" advTm="117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Why the success of DNNs is surprising obvious</a:t>
            </a:r>
            <a:endParaRPr lang="en-US" sz="3200" strike="sngStrike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438775" y="409576"/>
            <a:ext cx="1685925" cy="13334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Hierarchies are ubiquitous in natural language:</a:t>
            </a:r>
          </a:p>
          <a:p>
            <a:endParaRPr lang="en-US" sz="2000" dirty="0"/>
          </a:p>
        </p:txBody>
      </p:sp>
      <p:pic>
        <p:nvPicPr>
          <p:cNvPr id="6" name="Picture 2" descr="tree_images/ch08-tree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2351" y="2128647"/>
            <a:ext cx="5505054" cy="35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5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17"/>
    </mc:Choice>
    <mc:Fallback xmlns="">
      <p:transition spd="slow" advTm="40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Why the success of DNNs is surprising obvious</a:t>
            </a:r>
            <a:endParaRPr lang="en-US" sz="3200" strike="sngStrike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438775" y="409576"/>
            <a:ext cx="1685925" cy="13334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Human Learning: is deeply layered. </a:t>
            </a:r>
          </a:p>
          <a:p>
            <a:endParaRPr lang="en-US" dirty="0"/>
          </a:p>
        </p:txBody>
      </p:sp>
      <p:pic>
        <p:nvPicPr>
          <p:cNvPr id="3074" name="Picture 2" descr="https://upload.wikimedia.org/wikipedia/commons/thumb/9/92/Zone_of_proximal_development.svg/2000px-Zone_of_proximal_development.svg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25" y="2018109"/>
            <a:ext cx="4614862" cy="423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data:image/jpeg;base64,/9j/4AAQSkZJRgABAQAAAQABAAD/2wCEAAkGBxMTEhUTExMWFhUXGR4bGRgYGBoeHhofHx0eIB8eHRobHSggIB0nIBgeITEjJSkrLjAvGh8zODMsNygtLisBCgoKDg0OGhAQGi0lHyUtLS0tLS0tLS0tLS0tLS0tLS0tLS0tLS0tLS0tLS0tLS0tLS0tLS0tLS0tLS0tLS0tLf/AABEIAMIBAwMBIgACEQEDEQH/xAAaAAACAwEBAAAAAAAAAAAAAAADBAACBQEG/8QAPxAAAQMCBQIDBgQFAwQBBQAAAQIRIQMxAAQSQVEiYRNxgQUyQpGhsSNSwfAUYtHh8TNygiRDksIGFURjc4P/xAAYAQEBAQEBAAAAAAAAAAAAAAABAAIDBP/EAB4RAQEBAAMBAAMBAAAAAAAAAAABEQIhMUFCUWES/9oADAMBAAIRAxEAPwDzSs2FgJXtJ3f/AD3bHF0WJKTBcB+5ieYH1wHLJ6WHmVNjSVTB2uElgw+9v3zgvSN5OiXDEKAZKQHLnlvIPhqpT1JUgloeophJs302wtlIfSZYgG5f9h8OVkCwfT5FlGXJces95x5+XrpC+hyXdyIj3UwH7H/GJRpudSrWneZtb+2+GqlCbyfea0ByHtYWDfXDYypShCkysjoSraDJFt39BGHVI7kUtEa9tTBKBcGd/t3xM6krSEoURTCrh3WpoZ50xD8jeMBTXQ2lRJDkqVvUJfpB5kP85w54yklKTC27MgNYd2M7hod8OYfSdBawT4gPibqI/wBNNiH2sHP3nC2Yzo0agygSBSQx/EMBUMIdhzthnMUxo1EfguQrSSDUIMM/w7wYd8BzCVulSg1TSQhP5AwCTEOUuDFwDGNxlmCisalJZVU/ESnoG/Z2+QbGuml4TAq8SosOAACXguYP7fAwv+GSmmyVVqkf7UmNXnG7bepqJTSPSXqn3iYCSksR8tjDF4bDRAq6C2rMe8bIDgpDQUhmaGltp2xdSiumVKUmnTS0D5TuTt+hl6ozSadRPT4tYSEu6TeSzEaS0eVgCCrnMwpNQqrEVKpcimgBgTy1mJsQTbjFhER7Q2pp0IPx1NneA/n+2OEqmYou4SqqozqqEs8WHxctGDU8mqqDUzC9CR7iJDC/SlWzsLvaMFq5ttKaVMpAHSpmJZg7eYLgkvvaNRkrTyVVZJWrSnyCXhnZ+AN8MoOWRuVmfdDu7ETYiD+5xBkTVJXVX0sC6ja43gcY5SFNKQKSNZS3Ur3dxtNz9G3xVD5T2it9NOizz1yIYWgDy5fFKVRaiRUqIptYBLl9mAl8BKi6TVWouCfDSGhtxs27/phlJ6NSUppCwJMncb8NtOHQHnVLJYLVo26FGxm4ZtQdosML1Qr4pA3NOX3sLO+/pfDWUriHqVakOwhuLmzFsJ1SlKerxQWgvvezDff+j4kHTQlRgJixQvSe/SbnBElRS5VWAdveDMBuX/lHzGNPJZcGnTOpLS5KS/2EuJdrRzhXNUkpAD0yQ8W/lsYIj97a+AvUSkMIJEOqoSWI7QMDAawIiVJWCA5Hwhr8cOdjhwUVurppEjhi8RY/t8JrYlThSFQAb28/X5YyVEKJLoIUqbOlben9NsFpZwiCrU0MsBKo/Ksbz64Wr0yPfmQy0cn5Odi/a2IVGXHiIF3YKSSwDuOTdzY2xJoLrAlBQSFBMwNSbltIhSbfWMVrMtCwxBcFg7KbdB525+oxXMMpKClSilgHHv0oG7SDMW4wdFQK6d2BZMaiBFREQRuNz5QwMzSUlJSFFRMH8wDFv97qH7uajUBlJIclUy3Lgu42I4Y84Yr0WBIAYh1aeOQNiOG2OEqtKQp33j4ojc9QBYjf0xI+iskBitST+UFTDy7YmEUJSoAk/KmD8jiYz/mHWfkKILMfdY7/AL24xreB8ShBMR7x4A47xgfs3Kx2hy9gTZ7Pv88aRTrLGFEkObIS1hyoz6458ufbUnQFFKgAA7pEM3TIu4L7/TDFNDMqOkl5gzYTZj5u92GDUsuQCE+6JZ9j8SiZD4Nl6BCCtQSREmAD5HcBvljncMWySklKgFkgSSGk7JfYf5iAOZuspiCQFKYKKfdQmwDB+1vLCSUqpEKQHDkjV8RmdLDY98Hy9RGrTpVpMqkMo8h9o/XnHScM7Or0AoBC1Js6aaVb/wAx2Nx9MFZAPWWAc1CTJ/lB57YFnFufELFZikLaZZ52Hf1wnWSkFNBytKTrqqeDZ28gk3eSRvhzRuHw6xrUkFRBFJDOEgG5SxdyWvJFowWpV/h0uXNZVkqIO9yePPu3YXsnPJCKleqkBFqfchmEenzJ2wrmElA1r669RQ0gj3BcH+UCLfScWdpzWlOpIBVXX7yoZIInbgxtbtg1JISk06Q1VPjLf6cbl7i/pPdNaSkpRSJNdRDqGzg32hwf3IaQUUClSBYk66g+I3udvu2NAynMqSk0aJClLUrVXa/kTbfqFwS24xBQpUEjW5qllFPEH4gS13d3sW5ZNYZZCkJU9TkgMndrSsWYv+gTp5cv4i3CbEkg6y2rzcuflgQeVScwoqW5TYvAMTpAhyxdm5w2c4lP4dMFSg7E+6H45vs2+B0wqooICWpksAIlt2cSz8A8vg+tNNQShOqol34ZuBvuw/yosjJEjxKpguwVZ5gQwLvbv54MhWoAJSEU9RSVL0glzt2cj9uMXzYSBqrqdx7sv6cP9x3wDMyNVVkpAhAFgxL9zYeuJIlRIHhMAnpNQhyGJUWcO3ft2gRNKPeqrLeTg+Vt8H0OhK6vShx0h+0ncm5t3jB8qVKiggJCnYlIJIBYw3cc25fEEyIzDAJQEJYklhZ7T53/AGV6qa4JKeoO6ukm/mlrEyIwelRSCDUrqUAFdCbEkFxBYX+hxmBNLpKai0q0/wCbTd8agM5SrUTTimwgFnEw93k/fCtTNAgEoKmUSSSX6TZyezWH9TnW5IqIqgMCkkFxH5v1bHF1amkA0XKvjcy0GS7wL4UqfCGohS0liWuLuQzxECMd0qSEpUAtMlJBLHmRaVbvg+azB6AugltTLIJdmgpG7GSH8uMcCdJaFIUNj0qE7jjnBVAaNIByFzyb93mZ4DYAqlqUWLLTCSCUgkvBDdKwCOx1eWCLQHJQDsyX2f4Vb+rR64tQ6wAW1jqVsFfmgSCATHLd8SD8Qo0LA6nVrj3hyQLNAPmDitWmArxEOA7032VwfPc8YlUkaViGJ1dgI1H5aS3IxSgoCVTTWCBuUGJb80/LCD9DMMlSAkIOpxwlR8/gjg/fAK9K7IYC6fyt8aT+VreXybyiSkhJYkFh/wDkSQHTzG3mG7zMsQFA6fhCmlFzoU4t/XFpZhpEzoUe6bHvbfExTO5ZIWoFawXkJkTLjsb+uJhDSyqdBBABIYMfivA4/wA45l8wdQY6up9TNMTew2wKmVJKhKgRciZMG8b34w2hfhEKIGxLD3UiGnfYDHk9dWvSpganT0kyPiWeB2/pjG9tU1BWhAbSHFMHpQPW53jGhmc+ogqT/qFMDUGppa72Co88Z+XSFHUQdCR1aveWXDEvfGuHGztX9AZRJqPJU0mort8KeOB6eWNHL1XId1BCdnaIEbSW5ntjtSmCyiyUj3EBnPkPudnxysdCgqoQ5A8OkA4MXUCfKTJ8sdN0Yi6xqJDACrWJASfgEgEtbz2Z2jGd4KtJpU3BN1bKYgAEtDP+4w5QrVAVVFBIUodLi2z9mePXvgdRfhJEDUptKRsowxSS24WFbyP9t50kyATr8NSimnR6jB6j3STtAbz5k2bzBSP4h5PShDOCG9Opw7izG7tjispAoJDqhVRShIhwHd3+V/PCdXMPU16h4dKKfTC12c2h+7HS4uWvakXSLppe9UU3i1Ltq+HYAASdmYc41s5X8FPhIipDmzeQ52ngbvhamkZekVz41QwSHd3Ll/nimUywShNZRJVISHgqf4uxefQicQCOTQFFVVUGQke8T+z9/LBKqFVlEq6AGcWA4bvaTvi9LQgCosFSlHpAYEFiWKXtDN9d8HSgrXrWnSkCXsIdiWmzS3GIl9Slk00IUlPLMTDu7wzPz0vi4GlwlOuoGSWs/KRzILO/NmK1TNa1aUDSkO53UL3LRFztc7YNTI/7fwe9UYQnkPIAn0fsRIvVpFCtJOqq7eVtJ4abXiwxK1IoOqq6qrg6dm9ISmXL9+HxYUwo6aQBYdS1cnceT3/zjgqR4NNIWWOpckSD8y0+g4whcrAD12UpyPC4cRHG79vUFXTUvqqK0oDdIiDuzTZ/2MBp0TTV1OuooaWfd99phhfvhj+HdQXVWWgBIAlhAA3HbviS6V0UKSUAkkEdWlnJuxBV9R72M3NKSzGjTYXJSQZkl3/ZONeqUABkM4ZzJhza3Jft5YBXzhKLt2KRxZgIaI5xqCsmlQQp5KHMBtQYdxLkB8OUMvmNY01UKYNKruX3kmBhrI00GUhiOGYFlbHscXyvs4qUVIqvqDhKx8o5YNHfGmUXVX/p5lDOSy0p72IF7XF++M5eVqISVp0mmXOp9w4EDfjGwqvUSCiol0uRuWcfCfWx4FsZuYolDGmdWp3iwBDgg8FQA4JBD4CRpISvqSZS4YA8qkeT6Y4fy5VJA8RPvuICW9f/ABe7OS3GDVED3kBtIZSezQUndLODv54XJKT4iAQk3c/lCQQwliNPDvsz4EZ0lY8RIGlJlPcHcfllpu2OVwkAFuhR0kB3BJ24PfhsWrLCEhQcpU4ILzfUlhuHidhcYsEhLqZ0KF/yiWIjY3B+kNRK5OqnSgFepCwyVEMUmzkbTcbbd+50LkFJ1jtC0vv/ADD3gRO/Lq5lOkadI6pQziVANN5CgG/Zcyr1E6ATrplol2UBPYT6acX1Jl0BSXRXUhJdk6wGngnHcJmjQVKl6SbgAGd2gwb+uJgwHA4VqZ2ADBvSe1z/AGw/mMwkI3KgQwN1rM+gH6fNH+I8PSEgmWAABZRZ4Z48rt3wUhQ/MwVop7df5iJm/o24x5+HD67WlqHWspW0DUtQBZ2cJDWAbnYtsMPZllINQgikgMgcz5yeSMXVk9KfASf5qqmeUgkzukEE/LjFcupNUFTaaNMMCQSnpIJebqte5GOodyWZLfxCkusv4aHswGktdpv2L3xK2UU6alRzUUH0na1/5RIYNIA5bns+smoV1qhACOlITwGaLXIPF8EySSsVKy6jAJuA4BsBHmzY15WV9HhtVWoNuDdSi4AA3ubWbCVeh1msoXhFNplh6ht7xzhrM1VLIr1QNOlkIYOSTA2DzebeTkWopPiK0qqqLBOw06YbZKQWe7n1wEFdEumg48So5UvhMOonY3Y233fC1LKIqLHTpy9Nw2xe5c358sETllLOlLlUAkm8DpaAGZm7JA3e3tBYSBRQGSn3rdRuB379+MMFKqWai1AwgBklU+Gjv+qvJ7Ph4JFRanA8NCel7NdzuAeWO3GK1WSE6YKveMv2B4ftbvJwZVHw/wAJJfUQpSeEvGnaT8PaGeQu5ZHjKdQaQAC7JZhD9mgf5S9s1XUUBTUn94b/AMxAvNsOZrTpTTpBypR1GxE2mztPDNhL2kU6fDSshILrPcXIG8lm+U3oidFTp6yEoB1Abn+p/v5h1Km6VuEk9NJN9ve/vgWWoklOkdQH4aHcIH5lHk3vgoGhTIIqVle8vZGzD9t9sIDRRcEVGpop2Q5BIY6SQ0szPyD54YypUqKaAhH541Hzct8nsJGBe0croIXUWV1AJTuUnYfJ3Lb847QzNWqOl0JIgcjZ227xBOBJUCaB0galpL32diFEfyy3Iwbw9PXVVpNwOWEAD5jiXwrnc2KadCWNQXAkCz9Qbh2EfXB/Z+YGlIrOSCA26gX3aI4Fztjcgo59oguEoAFwTKrX4BaN8Le0swdIZZglnaHaJlsbpp0iCpCQEsGYudIbTHLXxj+0kkxqeRBn74sDmUPTpI96OnjeCRdwL740KOSC1MlUNYwe0duRhfLIGvq6QAAD9TG1/phmp7LW+pC9QEuCPTy9OMVQeYqFDIWl0bWcbljv6/TGNXrGlVKgqCelUsQSGSoN9PO4Y4215nWlNOozzpVF2Zi27t+7+ezNYCqAtPSkgEcuFDV3bSW9ezKGXSUFGtTASke9TmDyf5VCfPC61litD+CtgocGXDA7cMxBOGqqTRqBYLpVezKBLsGDOH/vM0XR8FYVelU4EJfie++3kBiQZywpKAVNJRhWyX3HIue48hiUQyjRIlUh9y5+hIcelnOLJy5ZVJQJ8MkpbYAuz/LydXrTLUAUE/8AcQwfiCUl3YAAEOTtgSopFafDUl1JlJG4d4e5YuDxjtFJKRWptqBGtzwxF4L7238sNZukpqdanp0qEMIce8Im5+Td8SjVSg60whYEflEhQhpSSPPmcKGX7P8AEOtBOlUjpBvcO2xcYmFFZeog6UgqSLHkXxMS7OZqmkIOgJUodJiSoi+9icDQoBRdIOgMlmldipwdv8Y4UFKy3wJ1SLFRHHphynSATSQbt4ipuS9+9xffHLyOivhqISifEWXVMgMQeBMlu2O5mmDUGXQegF1xBIYSw5O9nMnBKea6atdQBCnSh9oADjyF+2A5ZA8IHqde72AMgxMEb/3YAVZFFVZQhJCEiACZaCoFvk0scFzOaQuqKKFEUkHqNwo+dykbP9MMZ/NihQj31OkM73mH+FvqIl8J0aLilRRuAuoQGhoBcQZPocMA6M2FFdaqGQhtIsCIkX62A7nvGK6hqTWWSKq1e6ElkJBLMTMEeUzg+czCFVgg/wCjSlSRBWWLJ7hMfPfFMnTQddRcF3HYanZmaQIaHO2FNRGSFIMh9VQOHkjuXBD274Ur+z6QRrC9fUwQA0s/vCzzE22nBcuKi2W5aHmEgQEgztGr1N8VNM1agSkdDu7X5JFn2+7YySuUyoCTUXMuxIB1OBbsYDdsEy6ygLrVL7izGQ2zflHn2xeqPEWhKT0pJSEy5Z3U5mJZ77EYJ7RUqqoUw5Skzu5P7PIjBaWX/GED+Jf8RdhEnaDuB9A3GEl1whJSx1NrL7H4RO+7HDVQhagu1NEIDSp5IYm/b9gCgXOvYvUIKbgdNMPvs1rYYK7WrKR+FS/1Ff6hAkPefmX4UWwdNVNIJp0XUu6lAWN289u3nhf+JKEKW58SoYNoB6iOzsPUYIvTlgG6qqrMHbz5u0Xts+EGRQRSGuqSVmQAz/Un584Blk1KlTSr8KmrUtImQ4Cg/wCUagQ8DVZk4tlqKUaqlYqVU/KZJP8AaJsARyMGzOWq1UGqQwp9aUOPUAlnKkul4uLYsQSlJDIopC1i6rh3gvct8pxMllCCF1C5JAPLduw4wcZqloAoDUFpd5aRxd2i2O5WhUUpJVIsp24IttP6YZQdprgaUAAxqUzsoBiYvb5Wc4y87XWVBKtKifTccY28tQRTQEKUygkcF+wYQQwHNrYySsGtYENuGILHn0xqUU5k6YW4J0r77+RwShWXRUVCX95PP1vwWwGpSKAXcbg+mHKNdKqelcLFv5nZm7/LnnGaSvtFSFgLSbnqEO52s77xsMYeapBWkMNYZo+HSoM44JnmJw4Urp1RUvMgWbgfdzv8sc9sjT1oZtYI/wCVRpcSCPvhgqvs0hQNJbPdLyQ2w+4HY84PQR0qy56j7yfn3+fzvgOYSXC0DhSWDMABF9ifpi9ZSUKC0tMtcsX1Anye+KxM8q/DCvipKnyhttxDkvf0iVgLJIIQsAXY9iX9DxJ9LV6YTWqBRA1pOkCz3B+WqTgDBaSlIhJuRJsxMxYsbRbctRpK9CjTliCAGhxALbQPtgVCmDTqU3mSkvAUli3d9I53wKv1U0qTCnYuZJmXO3ulu+LmvJqJiUlngEhyP6+ZwVNbLZpkgKS5H7G/EY5jJr0yFKAdnJHVsS424IxMZ7ONtIC2Sb1HWrZkpttAL/TCOczzU6ilAgrdFNoh078TbucHpZgpFZekggeElrgENO0Pvhn+BpqWhBZQpU9akjvJ6SWMS3Y4z42V8HWujlCodCQVHlSgNx3J+eHaNL8RXSsJpQ8TpM6gfWwdhzhP2a34uYJSpRWQLu8x5gTchvLGn7PplOXUpKiVs/cdRkHmXsbeuNWgh7TpldfUog06Zc97P3aGeYGB5RRp0jVbqNieoBkq0ib8R2w7nF6EJp6X8UgKPDGZF9/Q98J+2Sopp00y6lOUn4UqSGLXkv6Ys+BzKjSmmgypR1Lm5J+Lu7fu5s03iFJDJJSCHA6kgsCW5IjhIPOL5CtrWswwKRtZpLiCIA/y4vkqg/ilVFk6ADJ/MYLkGD0CeCcNRrxBTSKQIJVcpJ3IeNj28vQ1VWhOgK6mkuen0E3777xhfKpQorrEhPceg3dJLACQScWytHqqLKRpLqLEvvACyQwEXPlMYaUXUNNIlLrcJjY+rRcmQfphWo4QmkB+IoSQZAvccmfQ4YTVQSqupwEvoSxBbllDd934wlSUUoVWYeLUZKOZ4DWD/aMGIPPqSlLJnQQlLb1Dv/xdrXfCxyJP4aVahTBVUd+os6pIjcT3xxtK394UQyT+aot5N8XXRUhCWUTUqEleq7Egmxb3kpZwT727Y0F0JCj4pSRTSmBDiITeSO02gyQoEOpddY1FMgcmwDWYfpgvtQ6UpopIUSxMX2E7gkk+nzlUAFNEGEjUo8sLNtva5IvhiVoKL+NWMjtG4ASBsGIb9lulWqZhbAMn4QLDzO5gfPCGcQpVTS7pT3dyWsWcDae8zhvMZhKEoRTcqUHUQ4Zx8JG7vZrRcYQJS8PK1FUSNWv8SmAXYn3kw4E9Qf8AMfy4vl6lRZJs4dk9/wB2+2BZzKUl0k1ELAUjqBLsFOYLhnNizlibw7A9o09D0pJADqEu4cEcgxszHjEjVMApYSSgukFgXkEjy78+gEZbQrXsYLj97j7Y5lK61lUmyvdZpY3vD84YRWCToWehQcP8Ju7nZyf2+NA1/HIVSFJXQpJdMx5GHeAY/pjIzdJYYrGkCEiOn5E9R5B7DuWvllM59zYi3mfK+zX8omspVNaVh1Cx3UnctzBvgiXyaFVqMh1AsWIkQx74RrqPhLQxJQQWAJLAhbRLuGME2gXwT2dnlKUAVaQpk6Uw12dmKpAEn54UpKIqEKJYHQVEbG53sftiCuXrQUuxT1AAwQbze8x+bBXCqakH4VbcKn9DjNqnw6pBMpcKYGEknSXjZjO4wegsCroIJcMCobsGLB9n+eHEmcY0kESUnSS3EDzcEfO+OBfhrCyemol484t/mTi+Vqgqq0wCXDiRcXtuxdu3GFaFPoqAzokCN5YG90mO+LAeyiRrXSsFdQ8+OQSG82HIxKFMlCkQwYjcTe+9jbc4V1l6ayRs5LSdTD1LPPfGtl/9VYT7pSYuWMgO7wGk4y0Hl1J0gKkiLkWgR5YmFmBllegxMZ7R/LalooAkKFUlSgzNbcyIftjmVzCvx6iWYq0JhiAzeYgW+mKKqhS3SCAiiUmLFjL94bzwxlkJFKjTVpAKisxIg8SRvv7vbDjQlZYpUEhJCnqHoAAUCQQG5PUe7zvh32lTBVSCC2t1EQ4EKII2lt/hbAVU0nMIQluhjzLXL8jTPli+azv44QPeSgwC5s524h/PEhl1HUnim8sQXKmLvYMB88YVap+LXrJdqZISx3ctaJLH++NzLVgU1KqTc6mcWBDAEngD5jtjzlJZXTQdHVUqahwZDg9pBHl2wyCtHKAUkkEP0kGQJJDOk3Sx2/L5ENez0aaNRZSessxYvASeY6Sr1OF/aKCCkGV6mMcAkW/3fIC7wwqkU/w9NRSCSSpoN7P5k7bd5r4p6bzRCaaaYDGoWI7BiXm1h5Hza+dKtKKQPvkBUFwne07N5FsDASax4SAG73O83+2Oe9VXvoAS5LiZu0yWnjHNoPM5gLV4ZA0JSFlJHS7hnccenUcBUpJK1m1IEJvBYA6Q7SQduMM5amNNRZHvnmQACARNnDX23xglX/RsPfUrbl93LyP0wztCU8sVKQFLAjWrWHuVGZGzu9vK1kUCuqpaFIISGSSVAKaBIliXL7zhnLL/AOoqk3SwADt0jlvM7y2BezcwUUVKGkaUnpAYQ9vWJs0Nuoll6hXXJqJKNMaiCUjTD6gG7+p7Mf2Zl9Wqu4ZTsQXADwxN2ju2K+xSU0ai2EIfa4EC/PHGHKns6nTy6lVKSdbBtQGoFUXA1C/PHnhDP9kZdRKlkGeqx8xbyI8n7Yplkg6lCCslm3fnyBA574c/gtFBSk1aqFFm01NT8AJqBSQPIf2R/EQgr1pOlJAdJBJ2dSFMCJ+E4QoeuoE2SksGaSOS0CCAT898PJqoprmylAsGdxN/dAOn5g7qwhlMwUh6lJR0gqdASsOwuDpWXEQk72wWhWoL1mooBdRPSk9BePhqJCjbYX0uwnCDtPO2CUJu03Mf1n1xbNoTUDg/7k/EOzHbvbCtOqsKMBgXYmSD3EfDvx5YYLhQWA7i/wDKdgPVp4fbCgMvVKCpHvEJJShzdvdPeQz2fbF6GbCFhyAlQa5HDGe4lnE4HXonXrRASyg8wzNDsJAng9nhpdcAkKHSb3ClWtJAFodO0CAOap6VtqJuz/CxiHghreWK5nO+IAs7wvlw5aA7dUCX1EcY0f4RVWkFEK1BrwYJBcq5T8ptfC+V9m9FRyZUlpEGCY5EFu2+BMUoJCiAJACi12DbeT+uGVUyfDqgdQYXNxx3cGMNnJ9FnGsu7GGAhzMghxzjtSgAKQOoAiIguzb9/rhQf/3SCw06nAu4KSS4/d8UQlJ8dZhBBdhIdQECO4bD1OkkV1OliHkAMRADjYB2L99sCRQSaagAABUQ8gv/AFlo7YkTXSUUIpx7xVxAUfq6RD2PbD6aZ1rLuyClrbz3sXxQ1QyYEJUAwb7C0E/2OCH/AFlMbEu7bgPBkXGMkt1bfp+oxME8PktNsTAsMiiEIrFwZSnVEseW7O+G1VEKr00JUWCRp0ggvbvLAYRzyFrQEJHVUqFXZkuJecaGQBOYJASRqYpee4u7w+KNJ7MAXmFrUmzgFypmDSA5+Hdj54d9m0galWoWKkky7kBCTZiXDkM7/wBVPYYJFVTiSTG4mZ2YifpgfsTPLqUyVMQmpbspUibiRigPZ/LqRlqiSADOoSzKiJs6tQ8h5YyvDCFZUJeEh4e5vPyf741v/kiwKVQ3cpActLAt0ns3r2wHK5RJrpQkAEIBZ9QHWDGoxY/sYYi/td3SAHK1rLdgyAz290fPDqcsldenv4aA1zLmedhGF6iCMygM4d2cRLlgYkI1RDkc4bopP8RUDKADAQSSWHO7/vfFVHcsXqVDqLgljPAnc7M/YYX9noc1lapUWSXMFIMkg8pHywb2dSIq1SpR94hIns5a9/tgOSKguqkhUl7Ws/3v2xnCBk6//TLXeCe7AM/1P6YwFIV4NIAOalUN8zwH7Cd7b418hk1DLVCpRZWvS+8Ebl+/phIVGydBILJNQAq3kl37bXwyK0RaSFVlRrUKkAOzWk3cG2BpA/hajl4/T9n/ABjmTQP4mqBDgADlwAd95wOklS8tWAaACfq/reMIGpBIyq0hQkpDOLkh4/dsa3tRH4CAfiUnabG5P9N8Y+WT/wBKVDlI3ALF2+h/bY2s+olNF0jcuxuyWYW3MxbBiTOUU+HSRuZYHhJ3tdQxn1Ms9GowBAUk2gDU4hrByNoD42M/XHgUfiIqpDmzFO14e28N5mUpGhTtoqAAafMnfZ3DPjUVYi6T0F9L/hge6S4BB2NzIh9+YMUjwiZKYJ90uxcJaUspwN/eV5YHlKqvDUj4klg/E37sOfk5wDIUimmVkE036WLaQr9GZt9+w1QTrZOlqSQkhBgIQShpOgJNMggNcPpLAth+ihKlJpprVgAAkJV4akvtKkazI/Pt5tM1m06VHcqAgW0iGa428sUTlRp8VQU7ReI4fu29rxgsTSXlqgKuqisWca6TTBCTr1OdIuBGzNi+ZpEFhSWkwiAlQYQSdBLOGAdtnwirPrBpJbphRJDlyHl2e4j+X0DNXP6yjqI1KEf7jPmydsWA1ncyE09Fjbh+SHkG4tdx3wtllaaLlQKlFSmBkTx2Af1w17VrFLlKiAl3IO5I4PkOZO2Oe0c2oZZCndXhped+kmeZb1xFi51RTSABjw0qaPeLq5/m9Y4GGK2XPiUKf5Wf0n/1GGfaw01aQASxWE2Eh0uebq+mLJKVZkp0AJ0klkAkdQDsbs7t2wBkguurUuyWjaSbuJ6bvhNaFJpO5lZL/wC1Lc8v9MaNatpVXSaSEoGlkx0mXTPxAM95PY4UrkqpIASHNgABdQ2Ac4b1UDmqcUwzMAD3LEHb+b64ZzoCahVyxd7PoDX7NimZI8SnckzMQHPPCXxZZ8RI5TBngEjts37GCQ1n5gsohxiYf/8ApVMyUP31N9MTFi09kspqqpUFNpQFRBc7Ps4JnHaOZSELW3Uk63SXPUGkxDqAJB4jDNPKCmKikzq6dMwAkpudp/dsLsg0RoQznSxN+kkuOIE8gc4MLmTrlGXJkdCiFPYwN3J/fGFEpIyzhRIUqDxKWj6jyxqe00PRQhSQCSI4uYttt5M04tntCadF0hSSsAFTbpJ4kQ+JB+0sqnwKQFxUDzfpLtvt+3xZWpGZDEJte5cfPs3YTxX28qKWmAKgl+xb9tthnLobOL0r1hg/Y6XDeUF8MFIZ2o2cALEC3HuiIi+HPZtUnMrDkukE/Lv6Fu+Ec/U15p1FmAMjcQ3nAtGCeImnnAVl9QABceXnyA/IwKHMnV/FUlzK2DCSSHvtYc+mL+xnoZmv4raj7qDPw3+/yPDYzv4hVPNkyTCkjhwxLmIwYD/qyoyShn5IJ57YiVylQipUSTHiFm2TLX2AIH98Yun/AKatSb/TXfcS32f541c/qRWUk2cbyYwgrL/jZmmYCqWoebR6PigEo5jVmkqAHUgE+bfPb6Yay2W0CqRZepAfsCXgWE/sYBlMuNWXqgu6A8FgxlyRsD/fGioMtSAqdZOzdQcD6tqHOKmMijTKstUSGdLKHO3HZxjWqKJoUarsxYzEs3Z48/nhH2aoJraCWuPRyx2ix8sMZbMqpoNFZBCYLyCzMW/5AiBfCj1ZKV02LF1HS07AyD/sBA3mbjFsitRoJSsEkVIYM2mQfXSWA784W9n0SkaDqZCioTZJEfQn5Pjb9rI000lAdSmCExK9leSQnUeyVQcSZOd9nkq000uPiS7AlgUpswffgEPBwfLqCVaNRhrly7O8NDB59djjSyWaRTQAlQClKUOospRJJYEjdTyW2wDP0krcsUKSCLCZl22keXZ8SJ0qSNJKQHdn9ZI32+2EsjVFSoQmZDjZzFhuQQG8h5O5PKg0upy5I4Z47bgu/wAuFaFYU19SQhLBQSQ+7c385sMVA2YYdJhIIGruz9XoWY7tywzcxlzpNZXwe6nl3DxZ42aXMDGmqmVUytfSC7JMONyeInlh2GERmlKAckqs2+1xaCD9eMEqsLZyuolNORqI1eQufuPUY1M/mBUUKbX0v5Au3kA5vgK6QR1HSSSXPAEgDtfzY+WEgl1mvb8gMAwCVdgQWB8+MbB/OZkVK1BI/OS3DBJ3b8uOZWtoq1qgcfhlPlqULX2474ycikla6h2JAeQ5v9I/5YNRzCU01rnrV9E8+ZL/APE8Ykr4RFI/zqJTdL7QfMCHwdJBVTCC4AJfgaXBf1/THfCURSpgl1JLdtTm4m443wKhUASpRhR0jgks5IEjs3fGU5Xpupi7JQ3/ACVP2BmMEyVLUkkMHUVETABAhxwOeMcqL/DW/LR2Gn06gfljqammqimzQEx/tnY9z64onTQGymDA77i/rfExWrWDuAGMhiwY2YbDEw4mzmV/gKAhRXsHY3/Qj1wrRoq8OkFK6SWbTp2KXBfv5yLYZq09NNaRB1cCQ7PbkjCxpq8NBJZ9Khqjmw8wI7mb4Iaa9tl6SdRHwg3chm9fTCXtweHSo6LeIQz9jvxFv74bztLVRGpTqpkq4djduL/LEzNHVlISUlJ1gP3JPm7EeuBBe10leWgy4UOXALz+9sNVMwEroqVL0gCWZ7T3/vgOVGvLqSLgEcD92+WBey86s0KQIhBYK3L6Wc+f37Q8VV/a7CuVgPqSAHsOpUv3DR+zf2kR4lNZAJYhuGAZi3+GjFPaaNSQrSRpILPYM1+PLjBFo1UUT00yDDub+vxYyV83lvxaVQXIIL+h/U4ntOFU1/zFMD7taw8nOGfaOYT4KiB1UyC0Rz5sJb+uE61c1aCtEqPUHuefm2JFv/kKPxKVTZmLj1H3uTgPtFQTWprIbWnSSNmLiN3fC+cqeJlWBlJ1txJcX7kd2F9q1VeNTQhKus6VJDbhz9Rx54UHks0pWXUD0lJCwwZgoQA+zLtgua1f6oDm1+DB9IB3thfIaWprMp0mmqPST3DjDlCsaC1UlB0KhyLhixB/5MW4w0Ae01AJFdL+6Aph7paJt2fsnnE/1keKA6x747DgWsfv6lWTTXoWCaVQM438idxv+2NkMsctVs6D7qtlBrHv9xPkFqZKiDS1o2AcPDdiYDNa0A4L7DzJqtWU89NIEF004csZ1LhTNYIFwcZvtBCVLNJBBoAg1gHYOQpFMtdx1EP7ukEMvG4tQUlRCmLe8N9+oWPu/LElc7l9ZGxFlDaQZPmAflvdVZ0IUFCT5zJUSPRp/pixSoFLSQABwouQHs3w8iRhzO1ipOgJiDqlmLs5IAskvv7tnxJm5fxFJISAkJc93sI5g3P2xZeUQAVkFaknf5lh6fMdsZ1HPKBWEhSvSI/m5vGNChSWotUISIcCXe8mIH3w8hGbVzxXUShp+FIYhQMF/T7jF1UNAUELJqsAVMGctYPYRJ2G9sSsKdBZITcEG9i39R6g4Uyqyt6iiyTcy6gHI9LzdicBSooEMuEggKbfZKUtsf62IOCVw5poRpJafy0wnmH2MRt54XXX1rASlLgRAdLly5s0P6nAVKKUlKXkgki6ldt229ORh8B3O5nxNNOiCEJKkaXDD3SSQzmxfvhc0wtZAB0pckCekB47EkzfcuJF9BBFOmHqKqEnSZD6oZ/dku0O5xaplWUlFNtQLrIBuHBMfCHYd+74tGKLWXKz0nQoC7OAyiCeCQBLwcWSpWlCFJPWdZtYMrSZh0hI2MEudiAhaAwLAJJdpJGzQdIJVN3aHGDZpQ8VJL9KWexkT8i37jESppnWzvok8uwLObuVap5M4rVzKRU8RuoARuCXcn5M5u/ylGs4YByVgKIIcDS6SXHYeiu2E8/STqBdgWSVv3JJ43hnxJq5GkDTT1ARv2jj1xMBqV5ZBUEiAzkMIhiMcxb/AEY0/ZaKi1EFQ6hBPIs/ZwcXqvUBpLUApFM2LzBdv+Pq2E8p7S0LZTjSr5iyiZ5D+uHM9l6aMwKpWUoUQowXN3Ba0B94IxNU77Ky5KDrU5VqcNZ7gP8AbA8hpP4ZFhpYs/x+R3O2+OezKpQQm4YMJszcORHG2K53LinXFUBwZhRAdmL/AKDzwIr7LIHi0tPUNSbwS0Xd3v8As4PlKqgupTEBSek/7pFuAAPU4vmEhFQVWDKhXnsR8/piZ1QQqiummwAdiOph9Lz58YYB8vRKssuVF1KAcks0D6pxnezK+oGnDEEOTL+QtP6eeJU9oqpuAQaalFQVyTKhdpLkbYw/aZ01E1kFkrYEP7p2tyBgLS9l5pQWqjU95DpPcH9N3/vimRrGitdNSoTKSdxt6uf3GK51JqAV0himKigLp3I8jPDE3tg2WygrU3ogiqmUvLl5BPBt9owIRZFOoOnTTqWDTqeQeHu172wBVNFJYorDUiXpKDwfO+oPHnvODUymohSFKILpAFilbbcnVb15xxaRVT4VUtVRbsQYUNnP6kYUSrI0KUKg/DWQKjBhqhqjXANi1i4fHXDCnULpEU1tdjA2fYd28jjn8YQNFUaagEEiFf2P0IwHQlKCCCaSid5pzcW8n/qXk0MkuVUMxCngu4A2KTw4d9/pg1c1KKPDWnxST+H5s7hpZNyLxHvB1ysaUprOUAOiuLjz/XY+mDZNakkeKIWAEE7DYchXxEelgDgS9EnLpSB1oU7qN1KJJKi27m1miGhyjQDvSU6VEQ7wJjzIAnv5YRzRSghBAKFuX2PcMYMz6encqipTAVSOtCgVNDg7A95Ltz81NxFcR4g6Q5Zg0Ahz9FRwOMDzhpwXURsDYQH9X5/TAqFYWUCSAEzBBaZvZj64DXqgCAkdtT8c7Opv84EzdCyNNNLzaAO92B8saNCkpTipUCUguwu4tJDCPucZuXK1KJZbCBGntBO/9Rho0TpWpakgqIB5gFyRayTM/O+gD7RNAJKkALU8ay8am8nYu27d8ZeWzCqz6fdDgrOwkkJ5h/8AxGNs0KSQCJJIMy9rP3LNeNsZQzFVfwMkPKgWmxYiY7c7YkoGpJLGDc7rJaXGxDx3JG2HUZFSKZrrEzpDQAQ5fYE/fzwlSrppqMylRBJFiC0Hhtk/OMalHMVKiPxAE0gXQlXvKI7bJhu8YkN7EzFOlTWon8ZeoggfCzw5JdR9bYyluFJppAC6jP8AygmEu9mOzbblsWpUj1Vi7mUOLkxqb8v1vu2FVIKWF1KYnVManIbntyeBg1YbWJQlBaGM2ltRPcNHLeWL+2VByX2SODLDS/JLHs3bFqIFMAEdaiHBsBEOd3LvuQdhIc5lis61E6ioqCU7kxJ3Ia4gBsKCytRhVWzHxL2J2T3hr8jthetlPEdTyVdCRaCASX2LkN98OrYlVJOzpdkiXdR2LMkecDY4rlaTKJKgwimDZymA3o+BOJWwAQshIAga2tNovOJjPOdSISkKA3Kh6/ELGPTEwHGlnVkKBBTKS7cgAKgeQU38pw7QrirTUlTldIsow7CzbFjYtzzhPP0UrCVvpCtv5ht6vhf2VmE0yW1l4IcAefnt88aDcq1ddMLJ6kLYhxKTMk9p4w0opqoAJDkONuoavrt9cZdMoprqoq+52Duk78/4OO5fM+EpJ/7ai6SAdW0W2P3fAj+UrCogoMLYjqZgQLsryHfcYJ7Np+9TrGyiAX/KxLG0hQ+mEfbBI/EQ6RdhD7AntH0nF6lcqQmoB7mvUxLMyTI2N1eZOH4mUvKpQpdFSgKdRignZQu07Nt/LxgmVIrBVEpYMxP5W7diCcF9o0vFoJqBiaZBe1obyacJ5xqdROYphxUgpdgFvL+b/fGSY9lZmohWhRZSToUDwBdjsQXw0KRytUaVnwieiHYloO5h2/tg/tbICqBUQPxUDy1ASxe3Y7/YHs/O+IkoWNp7GObMdsSXz1K2Zpp6dLqG7bLmx/T1wKrl01wFJU1RNlvdwXcbjtjuTzaqdTw1dSSBoIsoN2udmPHlgYyLL1US6FJdaLEOx6fN7bfIYola3WQmqkEAQr80s6VcD53xXLUV0XbrpqJ8w3I/XdsaidFZIS7pASQGsxMdrfTvhPMrVRZAYqUCAWdoDqV2Dj6CHGLUFUouVJojXSAT4lNxMe6PQAnsW3iUGCTJXQJh/epmI7T9/m2uj4SAuhYNrBck7lQO5l/74HQ6vxqSQUr/ANSn+Zpdufux74og66lJBQoa6ZACVxYw3n/nBctQbrpqg6Y5cyBzIIY8tjlOmQPwTrQouaarp/bj++BUKlI1B71MmQBZyY6T5n9jCmuSoCUyDqtAPuxz72xdvLFMypTKZJBhum0u12+If+OBVFklIFUA3H1Eyzs3pOKVF6kP4iQLkMQQkkkeoBV6pGLEFSWpiX0kz1MWbyPCgX5SecWVlUlQSZaCQwhuYNgOPc8sY+WzSFVeqooy6mDOR5v/ADejdsa+Qr0yFqQglzcz8thAv3GKhFV0pBFJDlBfkQxE3sCb/EPTPzHjzq6UvueOAOwJNnngY1UIWroSmCloIlw9h/KoBwMYntXKgrermDpLkJAg2me5G2xwxJTrUqSgG8ZezW1HcIcv5y2LVEOoVMyuDZD3d5Ued23747kUrJP8PSTTdgV1HcvLuZVHD7YIqhSovUUrxFA++ownnSnYfXEBK6VALXUgM4QIO7ONv8vheipiKlQSBqT394Aq7dKmfh8NCgVDXUfSQIUGJdRuNgxae13wJSipCitTsgRHVdj5XHm+1wq0U6iFOBrlpkG5H5e19r2xdNQdSwB1OwawLiGDOSDAdnGO5GldSlMQnSkM4AmWef1wBQSEOUwQQB6PMOfeLcYYkqUQl03qKYnkXYcPiFNhq6ABpMNACXBBgwWwjm660rUkP4ikkkn4QQXU43v8sUOeACAHJOpKSHn0Fu2MUwDO55aaightLxDfYNiYYVRQfhQYGw2DY5jWwtnMf9/sAR2L3GMJYgef6J/qfniYmJl6HOe9SP8Au/8AXHPa3u//ANB+g+2OYmKKnc4PwlndgPRxH1wp7DWWVJ3+5xMTD+057K+EbRG1jtjK9jLJ8VJJI8MltnBgtzjuJjNLf9lKJBc7n6W+w+Qxm+0Q2YqNDlL95TiYmKKm/aZegSZYAjt17cYt7CMp/fxqH2DYmJiI1QNmFdwH7+eC+zZrVHn3BPDGPLExMCKezVHWoPDqj0wb2MkCqoCACWAt7x/qfniYmJM72zFRx+T/ANDjVoJCh1B7Xn4cTEwpm5kMKoEdR+iA33PzOL+1aCRThKRGwHfExMTJb/41RS61aQ8ywew3xu50tRS0dX6p/rjmJhXEnlSxU35k/Y4zPYNMKKSoBRFJJDh5ZMzviYmH8VUrVCUST/qkX21KjGchAXmaaVgKSUrcKDgto2OJiYb9Fb/tNRNUufgOBZ9I8VIYNrSPRkx5YmJjJL+0z+LVG2pvTUiPKcDyHw//ALF/RLD5AADyGJiYoi2alFQ7lbE8hnn1L4TMN5forExMZ5EKgsgQTv8AfExMTCy//9k="/>
          <p:cNvSpPr>
            <a:spLocks noChangeAspect="1" noChangeArrowheads="1"/>
          </p:cNvSpPr>
          <p:nvPr/>
        </p:nvSpPr>
        <p:spPr bwMode="auto">
          <a:xfrm>
            <a:off x="155575" y="-2765425"/>
            <a:ext cx="76866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data:image/jpeg;base64,/9j/4AAQSkZJRgABAQAAAQABAAD/2wCEAAkGBxMTEhUTExMWFhUXGR4bGRgYGBoeHhofHx0eIB8eHRobHSggIB0nIBgeITEjJSkrLjAvGh8zODMsNygtLisBCgoKDg0OGhAQGi0lHyUtLS0tLS0tLS0tLS0tLS0tLS0tLS0tLS0tLS0tLS0tLS0tLS0tLS0tLS0tLS0tLS0tLf/AABEIAMIBAwMBIgACEQEDEQH/xAAaAAACAwEBAAAAAAAAAAAAAAADBAACBQEG/8QAPxAAAQMCBQIDBgQFAwQBBQAAAQIRIQMxAAQSQVEiYRNxgQUyQpGhsSNSwfAUYtHh8TNygiRDksIGFURjc4P/xAAYAQEBAQEBAAAAAAAAAAAAAAABAAIDBP/EAB4RAQEBAAMBAAMBAAAAAAAAAAABEQIhMUFCUWES/9oADAMBAAIRAxEAPwDzSs2FgJXtJ3f/AD3bHF0WJKTBcB+5ieYH1wHLJ6WHmVNjSVTB2uElgw+9v3zgvSN5OiXDEKAZKQHLnlvIPhqpT1JUgloeophJs302wtlIfSZYgG5f9h8OVkCwfT5FlGXJces95x5+XrpC+hyXdyIj3UwH7H/GJRpudSrWneZtb+2+GqlCbyfea0ByHtYWDfXDYypShCkysjoSraDJFt39BGHVI7kUtEa9tTBKBcGd/t3xM6krSEoURTCrh3WpoZ50xD8jeMBTXQ2lRJDkqVvUJfpB5kP85w54yklKTC27MgNYd2M7hod8OYfSdBawT4gPibqI/wBNNiH2sHP3nC2Yzo0agygSBSQx/EMBUMIdhzthnMUxo1EfguQrSSDUIMM/w7wYd8BzCVulSg1TSQhP5AwCTEOUuDFwDGNxlmCisalJZVU/ESnoG/Z2+QbGuml4TAq8SosOAACXguYP7fAwv+GSmmyVVqkf7UmNXnG7bepqJTSPSXqn3iYCSksR8tjDF4bDRAq6C2rMe8bIDgpDQUhmaGltp2xdSiumVKUmnTS0D5TuTt+hl6ozSadRPT4tYSEu6TeSzEaS0eVgCCrnMwpNQqrEVKpcimgBgTy1mJsQTbjFhER7Q2pp0IPx1NneA/n+2OEqmYou4SqqozqqEs8WHxctGDU8mqqDUzC9CR7iJDC/SlWzsLvaMFq5ttKaVMpAHSpmJZg7eYLgkvvaNRkrTyVVZJWrSnyCXhnZ+AN8MoOWRuVmfdDu7ETYiD+5xBkTVJXVX0sC6ja43gcY5SFNKQKSNZS3Ur3dxtNz9G3xVD5T2it9NOizz1yIYWgDy5fFKVRaiRUqIptYBLl9mAl8BKi6TVWouCfDSGhtxs27/phlJ6NSUppCwJMncb8NtOHQHnVLJYLVo26FGxm4ZtQdosML1Qr4pA3NOX3sLO+/pfDWUriHqVakOwhuLmzFsJ1SlKerxQWgvvezDff+j4kHTQlRgJixQvSe/SbnBElRS5VWAdveDMBuX/lHzGNPJZcGnTOpLS5KS/2EuJdrRzhXNUkpAD0yQ8W/lsYIj97a+AvUSkMIJEOqoSWI7QMDAawIiVJWCA5Hwhr8cOdjhwUVurppEjhi8RY/t8JrYlThSFQAb28/X5YyVEKJLoIUqbOlben9NsFpZwiCrU0MsBKo/Ksbz64Wr0yPfmQy0cn5Odi/a2IVGXHiIF3YKSSwDuOTdzY2xJoLrAlBQSFBMwNSbltIhSbfWMVrMtCwxBcFg7KbdB525+oxXMMpKClSilgHHv0oG7SDMW4wdFQK6d2BZMaiBFREQRuNz5QwMzSUlJSFFRMH8wDFv97qH7uajUBlJIclUy3Lgu42I4Y84Yr0WBIAYh1aeOQNiOG2OEqtKQp33j4ojc9QBYjf0xI+iskBitST+UFTDy7YmEUJSoAk/KmD8jiYz/mHWfkKILMfdY7/AL24xreB8ShBMR7x4A47xgfs3Kx2hy9gTZ7Pv88aRTrLGFEkObIS1hyoz6458ufbUnQFFKgAA7pEM3TIu4L7/TDFNDMqOkl5gzYTZj5u92GDUsuQCE+6JZ9j8SiZD4Nl6BCCtQSREmAD5HcBvljncMWySklKgFkgSSGk7JfYf5iAOZuspiCQFKYKKfdQmwDB+1vLCSUqpEKQHDkjV8RmdLDY98Hy9RGrTpVpMqkMo8h9o/XnHScM7Or0AoBC1Js6aaVb/wAx2Nx9MFZAPWWAc1CTJ/lB57YFnFufELFZikLaZZ52Hf1wnWSkFNBytKTrqqeDZ28gk3eSRvhzRuHw6xrUkFRBFJDOEgG5SxdyWvJFowWpV/h0uXNZVkqIO9yePPu3YXsnPJCKleqkBFqfchmEenzJ2wrmElA1r669RQ0gj3BcH+UCLfScWdpzWlOpIBVXX7yoZIInbgxtbtg1JISk06Q1VPjLf6cbl7i/pPdNaSkpRSJNdRDqGzg32hwf3IaQUUClSBYk66g+I3udvu2NAynMqSk0aJClLUrVXa/kTbfqFwS24xBQpUEjW5qllFPEH4gS13d3sW5ZNYZZCkJU9TkgMndrSsWYv+gTp5cv4i3CbEkg6y2rzcuflgQeVScwoqW5TYvAMTpAhyxdm5w2c4lP4dMFSg7E+6H45vs2+B0wqooICWpksAIlt2cSz8A8vg+tNNQShOqol34ZuBvuw/yosjJEjxKpguwVZ5gQwLvbv54MhWoAJSEU9RSVL0glzt2cj9uMXzYSBqrqdx7sv6cP9x3wDMyNVVkpAhAFgxL9zYeuJIlRIHhMAnpNQhyGJUWcO3ft2gRNKPeqrLeTg+Vt8H0OhK6vShx0h+0ncm5t3jB8qVKiggJCnYlIJIBYw3cc25fEEyIzDAJQEJYklhZ7T53/AGV6qa4JKeoO6ukm/mlrEyIwelRSCDUrqUAFdCbEkFxBYX+hxmBNLpKai0q0/wCbTd8agM5SrUTTimwgFnEw93k/fCtTNAgEoKmUSSSX6TZyezWH9TnW5IqIqgMCkkFxH5v1bHF1amkA0XKvjcy0GS7wL4UqfCGohS0liWuLuQzxECMd0qSEpUAtMlJBLHmRaVbvg+azB6AugltTLIJdmgpG7GSH8uMcCdJaFIUNj0qE7jjnBVAaNIByFzyb93mZ4DYAqlqUWLLTCSCUgkvBDdKwCOx1eWCLQHJQDsyX2f4Vb+rR64tQ6wAW1jqVsFfmgSCATHLd8SD8Qo0LA6nVrj3hyQLNAPmDitWmArxEOA7032VwfPc8YlUkaViGJ1dgI1H5aS3IxSgoCVTTWCBuUGJb80/LCD9DMMlSAkIOpxwlR8/gjg/fAK9K7IYC6fyt8aT+VreXybyiSkhJYkFh/wDkSQHTzG3mG7zMsQFA6fhCmlFzoU4t/XFpZhpEzoUe6bHvbfExTO5ZIWoFawXkJkTLjsb+uJhDSyqdBBABIYMfivA4/wA45l8wdQY6up9TNMTew2wKmVJKhKgRciZMG8b34w2hfhEKIGxLD3UiGnfYDHk9dWvSpganT0kyPiWeB2/pjG9tU1BWhAbSHFMHpQPW53jGhmc+ogqT/qFMDUGppa72Co88Z+XSFHUQdCR1aveWXDEvfGuHGztX9AZRJqPJU0mort8KeOB6eWNHL1XId1BCdnaIEbSW5ntjtSmCyiyUj3EBnPkPudnxysdCgqoQ5A8OkA4MXUCfKTJ8sdN0Yi6xqJDACrWJASfgEgEtbz2Z2jGd4KtJpU3BN1bKYgAEtDP+4w5QrVAVVFBIUodLi2z9mePXvgdRfhJEDUptKRsowxSS24WFbyP9t50kyATr8NSimnR6jB6j3STtAbz5k2bzBSP4h5PShDOCG9Opw7izG7tjispAoJDqhVRShIhwHd3+V/PCdXMPU16h4dKKfTC12c2h+7HS4uWvakXSLppe9UU3i1Ltq+HYAASdmYc41s5X8FPhIipDmzeQ52ngbvhamkZekVz41QwSHd3Ll/nimUywShNZRJVISHgqf4uxefQicQCOTQFFVVUGQke8T+z9/LBKqFVlEq6AGcWA4bvaTvi9LQgCosFSlHpAYEFiWKXtDN9d8HSgrXrWnSkCXsIdiWmzS3GIl9Slk00IUlPLMTDu7wzPz0vi4GlwlOuoGSWs/KRzILO/NmK1TNa1aUDSkO53UL3LRFztc7YNTI/7fwe9UYQnkPIAn0fsRIvVpFCtJOqq7eVtJ4abXiwxK1IoOqq6qrg6dm9ISmXL9+HxYUwo6aQBYdS1cnceT3/zjgqR4NNIWWOpckSD8y0+g4whcrAD12UpyPC4cRHG79vUFXTUvqqK0oDdIiDuzTZ/2MBp0TTV1OuooaWfd99phhfvhj+HdQXVWWgBIAlhAA3HbviS6V0UKSUAkkEdWlnJuxBV9R72M3NKSzGjTYXJSQZkl3/ZONeqUABkM4ZzJhza3Jft5YBXzhKLt2KRxZgIaI5xqCsmlQQp5KHMBtQYdxLkB8OUMvmNY01UKYNKruX3kmBhrI00GUhiOGYFlbHscXyvs4qUVIqvqDhKx8o5YNHfGmUXVX/p5lDOSy0p72IF7XF++M5eVqISVp0mmXOp9w4EDfjGwqvUSCiol0uRuWcfCfWx4FsZuYolDGmdWp3iwBDgg8FQA4JBD4CRpISvqSZS4YA8qkeT6Y4fy5VJA8RPvuICW9f/ABe7OS3GDVED3kBtIZSezQUndLODv54XJKT4iAQk3c/lCQQwliNPDvsz4EZ0lY8RIGlJlPcHcfllpu2OVwkAFuhR0kB3BJ24PfhsWrLCEhQcpU4ILzfUlhuHidhcYsEhLqZ0KF/yiWIjY3B+kNRK5OqnSgFepCwyVEMUmzkbTcbbd+50LkFJ1jtC0vv/ADD3gRO/Lq5lOkadI6pQziVANN5CgG/Zcyr1E6ATrplol2UBPYT6acX1Jl0BSXRXUhJdk6wGngnHcJmjQVKl6SbgAGd2gwb+uJgwHA4VqZ2ADBvSe1z/AGw/mMwkI3KgQwN1rM+gH6fNH+I8PSEgmWAABZRZ4Z48rt3wUhQ/MwVop7df5iJm/o24x5+HD67WlqHWspW0DUtQBZ2cJDWAbnYtsMPZllINQgikgMgcz5yeSMXVk9KfASf5qqmeUgkzukEE/LjFcupNUFTaaNMMCQSnpIJebqte5GOodyWZLfxCkusv4aHswGktdpv2L3xK2UU6alRzUUH0na1/5RIYNIA5bns+smoV1qhACOlITwGaLXIPF8EySSsVKy6jAJuA4BsBHmzY15WV9HhtVWoNuDdSi4AA3ubWbCVeh1msoXhFNplh6ht7xzhrM1VLIr1QNOlkIYOSTA2DzebeTkWopPiK0qqqLBOw06YbZKQWe7n1wEFdEumg48So5UvhMOonY3Y233fC1LKIqLHTpy9Nw2xe5c358sETllLOlLlUAkm8DpaAGZm7JA3e3tBYSBRQGSn3rdRuB379+MMFKqWai1AwgBklU+Gjv+qvJ7Ph4JFRanA8NCel7NdzuAeWO3GK1WSE6YKveMv2B4ftbvJwZVHw/wAJJfUQpSeEvGnaT8PaGeQu5ZHjKdQaQAC7JZhD9mgf5S9s1XUUBTUn94b/AMxAvNsOZrTpTTpBypR1GxE2mztPDNhL2kU6fDSshILrPcXIG8lm+U3oidFTp6yEoB1Abn+p/v5h1Km6VuEk9NJN9ve/vgWWoklOkdQH4aHcIH5lHk3vgoGhTIIqVle8vZGzD9t9sIDRRcEVGpop2Q5BIY6SQ0szPyD54YypUqKaAhH541Hzct8nsJGBe0croIXUWV1AJTuUnYfJ3Lb847QzNWqOl0JIgcjZ227xBOBJUCaB0galpL32diFEfyy3Iwbw9PXVVpNwOWEAD5jiXwrnc2KadCWNQXAkCz9Qbh2EfXB/Z+YGlIrOSCA26gX3aI4Fztjcgo59oguEoAFwTKrX4BaN8Le0swdIZZglnaHaJlsbpp0iCpCQEsGYudIbTHLXxj+0kkxqeRBn74sDmUPTpI96OnjeCRdwL740KOSC1MlUNYwe0duRhfLIGvq6QAAD9TG1/phmp7LW+pC9QEuCPTy9OMVQeYqFDIWl0bWcbljv6/TGNXrGlVKgqCelUsQSGSoN9PO4Y4215nWlNOozzpVF2Zi27t+7+ezNYCqAtPSkgEcuFDV3bSW9ezKGXSUFGtTASke9TmDyf5VCfPC61litD+CtgocGXDA7cMxBOGqqTRqBYLpVezKBLsGDOH/vM0XR8FYVelU4EJfie++3kBiQZywpKAVNJRhWyX3HIue48hiUQyjRIlUh9y5+hIcelnOLJy5ZVJQJ8MkpbYAuz/LydXrTLUAUE/8AcQwfiCUl3YAAEOTtgSopFafDUl1JlJG4d4e5YuDxjtFJKRWptqBGtzwxF4L7238sNZukpqdanp0qEMIce8Im5+Td8SjVSg60whYEflEhQhpSSPPmcKGX7P8AEOtBOlUjpBvcO2xcYmFFZeog6UgqSLHkXxMS7OZqmkIOgJUodJiSoi+9icDQoBRdIOgMlmldipwdv8Y4UFKy3wJ1SLFRHHphynSATSQbt4ipuS9+9xffHLyOivhqISifEWXVMgMQeBMlu2O5mmDUGXQegF1xBIYSw5O9nMnBKea6atdQBCnSh9oADjyF+2A5ZA8IHqde72AMgxMEb/3YAVZFFVZQhJCEiACZaCoFvk0scFzOaQuqKKFEUkHqNwo+dykbP9MMZ/NihQj31OkM73mH+FvqIl8J0aLilRRuAuoQGhoBcQZPocMA6M2FFdaqGQhtIsCIkX62A7nvGK6hqTWWSKq1e6ElkJBLMTMEeUzg+czCFVgg/wCjSlSRBWWLJ7hMfPfFMnTQddRcF3HYanZmaQIaHO2FNRGSFIMh9VQOHkjuXBD274Ur+z6QRrC9fUwQA0s/vCzzE22nBcuKi2W5aHmEgQEgztGr1N8VNM1agSkdDu7X5JFn2+7YySuUyoCTUXMuxIB1OBbsYDdsEy6ygLrVL7izGQ2zflHn2xeqPEWhKT0pJSEy5Z3U5mJZ77EYJ7RUqqoUw5Skzu5P7PIjBaWX/GED+Jf8RdhEnaDuB9A3GEl1whJSx1NrL7H4RO+7HDVQhagu1NEIDSp5IYm/b9gCgXOvYvUIKbgdNMPvs1rYYK7WrKR+FS/1Ff6hAkPefmX4UWwdNVNIJp0XUu6lAWN289u3nhf+JKEKW58SoYNoB6iOzsPUYIvTlgG6qqrMHbz5u0Xts+EGRQRSGuqSVmQAz/Un584Blk1KlTSr8KmrUtImQ4Cg/wCUagQ8DVZk4tlqKUaqlYqVU/KZJP8AaJsARyMGzOWq1UGqQwp9aUOPUAlnKkul4uLYsQSlJDIopC1i6rh3gvct8pxMllCCF1C5JAPLduw4wcZqloAoDUFpd5aRxd2i2O5WhUUpJVIsp24IttP6YZQdprgaUAAxqUzsoBiYvb5Wc4y87XWVBKtKifTccY28tQRTQEKUygkcF+wYQQwHNrYySsGtYENuGILHn0xqUU5k6YW4J0r77+RwShWXRUVCX95PP1vwWwGpSKAXcbg+mHKNdKqelcLFv5nZm7/LnnGaSvtFSFgLSbnqEO52s77xsMYeapBWkMNYZo+HSoM44JnmJw4Urp1RUvMgWbgfdzv8sc9sjT1oZtYI/wCVRpcSCPvhgqvs0hQNJbPdLyQ2w+4HY84PQR0qy56j7yfn3+fzvgOYSXC0DhSWDMABF9ifpi9ZSUKC0tMtcsX1Anye+KxM8q/DCvipKnyhttxDkvf0iVgLJIIQsAXY9iX9DxJ9LV6YTWqBRA1pOkCz3B+WqTgDBaSlIhJuRJsxMxYsbRbctRpK9CjTliCAGhxALbQPtgVCmDTqU3mSkvAUli3d9I53wKv1U0qTCnYuZJmXO3ulu+LmvJqJiUlngEhyP6+ZwVNbLZpkgKS5H7G/EY5jJr0yFKAdnJHVsS424IxMZ7ONtIC2Sb1HWrZkpttAL/TCOczzU6ilAgrdFNoh078TbucHpZgpFZekggeElrgENO0Pvhn+BpqWhBZQpU9akjvJ6SWMS3Y4z42V8HWujlCodCQVHlSgNx3J+eHaNL8RXSsJpQ8TpM6gfWwdhzhP2a34uYJSpRWQLu8x5gTchvLGn7PplOXUpKiVs/cdRkHmXsbeuNWgh7TpldfUog06Zc97P3aGeYGB5RRp0jVbqNieoBkq0ib8R2w7nF6EJp6X8UgKPDGZF9/Q98J+2Sopp00y6lOUn4UqSGLXkv6Ys+BzKjSmmgypR1Lm5J+Lu7fu5s03iFJDJJSCHA6kgsCW5IjhIPOL5CtrWswwKRtZpLiCIA/y4vkqg/ilVFk6ADJ/MYLkGD0CeCcNRrxBTSKQIJVcpJ3IeNj28vQ1VWhOgK6mkuen0E3777xhfKpQorrEhPceg3dJLACQScWytHqqLKRpLqLEvvACyQwEXPlMYaUXUNNIlLrcJjY+rRcmQfphWo4QmkB+IoSQZAvccmfQ4YTVQSqupwEvoSxBbllDd934wlSUUoVWYeLUZKOZ4DWD/aMGIPPqSlLJnQQlLb1Dv/xdrXfCxyJP4aVahTBVUd+os6pIjcT3xxtK394UQyT+aot5N8XXRUhCWUTUqEleq7Egmxb3kpZwT727Y0F0JCj4pSRTSmBDiITeSO02gyQoEOpddY1FMgcmwDWYfpgvtQ6UpopIUSxMX2E7gkk+nzlUAFNEGEjUo8sLNtva5IvhiVoKL+NWMjtG4ASBsGIb9lulWqZhbAMn4QLDzO5gfPCGcQpVTS7pT3dyWsWcDae8zhvMZhKEoRTcqUHUQ4Zx8JG7vZrRcYQJS8PK1FUSNWv8SmAXYn3kw4E9Qf8AMfy4vl6lRZJs4dk9/wB2+2BZzKUl0k1ELAUjqBLsFOYLhnNizlibw7A9o09D0pJADqEu4cEcgxszHjEjVMApYSSgukFgXkEjy78+gEZbQrXsYLj97j7Y5lK61lUmyvdZpY3vD84YRWCToWehQcP8Ju7nZyf2+NA1/HIVSFJXQpJdMx5GHeAY/pjIzdJYYrGkCEiOn5E9R5B7DuWvllM59zYi3mfK+zX8omspVNaVh1Cx3UnctzBvgiXyaFVqMh1AsWIkQx74RrqPhLQxJQQWAJLAhbRLuGME2gXwT2dnlKUAVaQpk6Uw12dmKpAEn54UpKIqEKJYHQVEbG53sftiCuXrQUuxT1AAwQbze8x+bBXCqakH4VbcKn9DjNqnw6pBMpcKYGEknSXjZjO4wegsCroIJcMCobsGLB9n+eHEmcY0kESUnSS3EDzcEfO+OBfhrCyemol484t/mTi+Vqgqq0wCXDiRcXtuxdu3GFaFPoqAzokCN5YG90mO+LAeyiRrXSsFdQ8+OQSG82HIxKFMlCkQwYjcTe+9jbc4V1l6ayRs5LSdTD1LPPfGtl/9VYT7pSYuWMgO7wGk4y0Hl1J0gKkiLkWgR5YmFmBllegxMZ7R/LalooAkKFUlSgzNbcyIftjmVzCvx6iWYq0JhiAzeYgW+mKKqhS3SCAiiUmLFjL94bzwxlkJFKjTVpAKisxIg8SRvv7vbDjQlZYpUEhJCnqHoAAUCQQG5PUe7zvh32lTBVSCC2t1EQ4EKII2lt/hbAVU0nMIQluhjzLXL8jTPli+azv44QPeSgwC5s524h/PEhl1HUnim8sQXKmLvYMB88YVap+LXrJdqZISx3ctaJLH++NzLVgU1KqTc6mcWBDAEngD5jtjzlJZXTQdHVUqahwZDg9pBHl2wyCtHKAUkkEP0kGQJJDOk3Sx2/L5ENez0aaNRZSessxYvASeY6Sr1OF/aKCCkGV6mMcAkW/3fIC7wwqkU/w9NRSCSSpoN7P5k7bd5r4p6bzRCaaaYDGoWI7BiXm1h5Hza+dKtKKQPvkBUFwne07N5FsDASax4SAG73O83+2Oe9VXvoAS5LiZu0yWnjHNoPM5gLV4ZA0JSFlJHS7hnccenUcBUpJK1m1IEJvBYA6Q7SQduMM5amNNRZHvnmQACARNnDX23xglX/RsPfUrbl93LyP0wztCU8sVKQFLAjWrWHuVGZGzu9vK1kUCuqpaFIISGSSVAKaBIliXL7zhnLL/AOoqk3SwADt0jlvM7y2BezcwUUVKGkaUnpAYQ9vWJs0Nuoll6hXXJqJKNMaiCUjTD6gG7+p7Mf2Zl9Wqu4ZTsQXADwxN2ju2K+xSU0ai2EIfa4EC/PHGHKns6nTy6lVKSdbBtQGoFUXA1C/PHnhDP9kZdRKlkGeqx8xbyI8n7Yplkg6lCCslm3fnyBA574c/gtFBSk1aqFFm01NT8AJqBSQPIf2R/EQgr1pOlJAdJBJ2dSFMCJ+E4QoeuoE2SksGaSOS0CCAT898PJqoprmylAsGdxN/dAOn5g7qwhlMwUh6lJR0gqdASsOwuDpWXEQk72wWhWoL1mooBdRPSk9BePhqJCjbYX0uwnCDtPO2CUJu03Mf1n1xbNoTUDg/7k/EOzHbvbCtOqsKMBgXYmSD3EfDvx5YYLhQWA7i/wDKdgPVp4fbCgMvVKCpHvEJJShzdvdPeQz2fbF6GbCFhyAlQa5HDGe4lnE4HXonXrRASyg8wzNDsJAng9nhpdcAkKHSb3ClWtJAFodO0CAOap6VtqJuz/CxiHghreWK5nO+IAs7wvlw5aA7dUCX1EcY0f4RVWkFEK1BrwYJBcq5T8ptfC+V9m9FRyZUlpEGCY5EFu2+BMUoJCiAJACi12DbeT+uGVUyfDqgdQYXNxx3cGMNnJ9FnGsu7GGAhzMghxzjtSgAKQOoAiIguzb9/rhQf/3SCw06nAu4KSS4/d8UQlJ8dZhBBdhIdQECO4bD1OkkV1OliHkAMRADjYB2L99sCRQSaagAABUQ8gv/AFlo7YkTXSUUIpx7xVxAUfq6RD2PbD6aZ1rLuyClrbz3sXxQ1QyYEJUAwb7C0E/2OCH/AFlMbEu7bgPBkXGMkt1bfp+oxME8PktNsTAsMiiEIrFwZSnVEseW7O+G1VEKr00JUWCRp0ggvbvLAYRzyFrQEJHVUqFXZkuJecaGQBOYJASRqYpee4u7w+KNJ7MAXmFrUmzgFypmDSA5+Hdj54d9m0galWoWKkky7kBCTZiXDkM7/wBVPYYJFVTiSTG4mZ2YifpgfsTPLqUyVMQmpbspUibiRigPZ/LqRlqiSADOoSzKiJs6tQ8h5YyvDCFZUJeEh4e5vPyf741v/kiwKVQ3cpActLAt0ns3r2wHK5RJrpQkAEIBZ9QHWDGoxY/sYYi/td3SAHK1rLdgyAz290fPDqcsldenv4aA1zLmedhGF6iCMygM4d2cRLlgYkI1RDkc4bopP8RUDKADAQSSWHO7/vfFVHcsXqVDqLgljPAnc7M/YYX9noc1lapUWSXMFIMkg8pHywb2dSIq1SpR94hIns5a9/tgOSKguqkhUl7Ws/3v2xnCBk6//TLXeCe7AM/1P6YwFIV4NIAOalUN8zwH7Cd7b418hk1DLVCpRZWvS+8Ebl+/phIVGydBILJNQAq3kl37bXwyK0RaSFVlRrUKkAOzWk3cG2BpA/hajl4/T9n/ABjmTQP4mqBDgADlwAd95wOklS8tWAaACfq/reMIGpBIyq0hQkpDOLkh4/dsa3tRH4CAfiUnabG5P9N8Y+WT/wBKVDlI3ALF2+h/bY2s+olNF0jcuxuyWYW3MxbBiTOUU+HSRuZYHhJ3tdQxn1Ms9GowBAUk2gDU4hrByNoD42M/XHgUfiIqpDmzFO14e28N5mUpGhTtoqAAafMnfZ3DPjUVYi6T0F9L/hge6S4BB2NzIh9+YMUjwiZKYJ90uxcJaUspwN/eV5YHlKqvDUj4klg/E37sOfk5wDIUimmVkE036WLaQr9GZt9+w1QTrZOlqSQkhBgIQShpOgJNMggNcPpLAth+ihKlJpprVgAAkJV4akvtKkazI/Pt5tM1m06VHcqAgW0iGa428sUTlRp8VQU7ReI4fu29rxgsTSXlqgKuqisWca6TTBCTr1OdIuBGzNi+ZpEFhSWkwiAlQYQSdBLOGAdtnwirPrBpJbphRJDlyHl2e4j+X0DNXP6yjqI1KEf7jPmydsWA1ncyE09Fjbh+SHkG4tdx3wtllaaLlQKlFSmBkTx2Af1w17VrFLlKiAl3IO5I4PkOZO2Oe0c2oZZCndXhped+kmeZb1xFi51RTSABjw0qaPeLq5/m9Y4GGK2XPiUKf5Wf0n/1GGfaw01aQASxWE2Eh0uebq+mLJKVZkp0AJ0klkAkdQDsbs7t2wBkguurUuyWjaSbuJ6bvhNaFJpO5lZL/wC1Lc8v9MaNatpVXSaSEoGlkx0mXTPxAM95PY4UrkqpIASHNgABdQ2Ac4b1UDmqcUwzMAD3LEHb+b64ZzoCahVyxd7PoDX7NimZI8SnckzMQHPPCXxZZ8RI5TBngEjts37GCQ1n5gsohxiYf/8ApVMyUP31N9MTFi09kspqqpUFNpQFRBc7Ps4JnHaOZSELW3Uk63SXPUGkxDqAJB4jDNPKCmKikzq6dMwAkpudp/dsLsg0RoQznSxN+kkuOIE8gc4MLmTrlGXJkdCiFPYwN3J/fGFEpIyzhRIUqDxKWj6jyxqe00PRQhSQCSI4uYttt5M04tntCadF0hSSsAFTbpJ4kQ+JB+0sqnwKQFxUDzfpLtvt+3xZWpGZDEJte5cfPs3YTxX28qKWmAKgl+xb9tthnLobOL0r1hg/Y6XDeUF8MFIZ2o2cALEC3HuiIi+HPZtUnMrDkukE/Lv6Fu+Ec/U15p1FmAMjcQ3nAtGCeImnnAVl9QABceXnyA/IwKHMnV/FUlzK2DCSSHvtYc+mL+xnoZmv4raj7qDPw3+/yPDYzv4hVPNkyTCkjhwxLmIwYD/qyoyShn5IJ57YiVylQipUSTHiFm2TLX2AIH98Yun/AKatSb/TXfcS32f541c/qRWUk2cbyYwgrL/jZmmYCqWoebR6PigEo5jVmkqAHUgE+bfPb6Yay2W0CqRZepAfsCXgWE/sYBlMuNWXqgu6A8FgxlyRsD/fGioMtSAqdZOzdQcD6tqHOKmMijTKstUSGdLKHO3HZxjWqKJoUarsxYzEs3Z48/nhH2aoJraCWuPRyx2ix8sMZbMqpoNFZBCYLyCzMW/5AiBfCj1ZKV02LF1HS07AyD/sBA3mbjFsitRoJSsEkVIYM2mQfXSWA784W9n0SkaDqZCioTZJEfQn5Pjb9rI000lAdSmCExK9leSQnUeyVQcSZOd9nkq000uPiS7AlgUpswffgEPBwfLqCVaNRhrly7O8NDB59djjSyWaRTQAlQClKUOospRJJYEjdTyW2wDP0krcsUKSCLCZl22keXZ8SJ0qSNJKQHdn9ZI32+2EsjVFSoQmZDjZzFhuQQG8h5O5PKg0upy5I4Z47bgu/wAuFaFYU19SQhLBQSQ+7c385sMVA2YYdJhIIGruz9XoWY7tywzcxlzpNZXwe6nl3DxZ42aXMDGmqmVUytfSC7JMONyeInlh2GERmlKAckqs2+1xaCD9eMEqsLZyuolNORqI1eQufuPUY1M/mBUUKbX0v5Au3kA5vgK6QR1HSSSXPAEgDtfzY+WEgl1mvb8gMAwCVdgQWB8+MbB/OZkVK1BI/OS3DBJ3b8uOZWtoq1qgcfhlPlqULX2474ycikla6h2JAeQ5v9I/5YNRzCU01rnrV9E8+ZL/APE8Ykr4RFI/zqJTdL7QfMCHwdJBVTCC4AJfgaXBf1/THfCURSpgl1JLdtTm4m443wKhUASpRhR0jgks5IEjs3fGU5Xpupi7JQ3/ACVP2BmMEyVLUkkMHUVETABAhxwOeMcqL/DW/LR2Gn06gfljqammqimzQEx/tnY9z64onTQGymDA77i/rfExWrWDuAGMhiwY2YbDEw4mzmV/gKAhRXsHY3/Qj1wrRoq8OkFK6SWbTp2KXBfv5yLYZq09NNaRB1cCQ7PbkjCxpq8NBJZ9Khqjmw8wI7mb4Iaa9tl6SdRHwg3chm9fTCXtweHSo6LeIQz9jvxFv74bztLVRGpTqpkq4djduL/LEzNHVlISUlJ1gP3JPm7EeuBBe10leWgy4UOXALz+9sNVMwEroqVL0gCWZ7T3/vgOVGvLqSLgEcD92+WBey86s0KQIhBYK3L6Wc+f37Q8VV/a7CuVgPqSAHsOpUv3DR+zf2kR4lNZAJYhuGAZi3+GjFPaaNSQrSRpILPYM1+PLjBFo1UUT00yDDub+vxYyV83lvxaVQXIIL+h/U4ntOFU1/zFMD7taw8nOGfaOYT4KiB1UyC0Rz5sJb+uE61c1aCtEqPUHuefm2JFv/kKPxKVTZmLj1H3uTgPtFQTWprIbWnSSNmLiN3fC+cqeJlWBlJ1txJcX7kd2F9q1VeNTQhKus6VJDbhz9Rx54UHks0pWXUD0lJCwwZgoQA+zLtgua1f6oDm1+DB9IB3thfIaWprMp0mmqPST3DjDlCsaC1UlB0KhyLhixB/5MW4w0Ae01AJFdL+6Aph7paJt2fsnnE/1keKA6x747DgWsfv6lWTTXoWCaVQM438idxv+2NkMsctVs6D7qtlBrHv9xPkFqZKiDS1o2AcPDdiYDNa0A4L7DzJqtWU89NIEF004csZ1LhTNYIFwcZvtBCVLNJBBoAg1gHYOQpFMtdx1EP7ukEMvG4tQUlRCmLe8N9+oWPu/LElc7l9ZGxFlDaQZPmAflvdVZ0IUFCT5zJUSPRp/pixSoFLSQABwouQHs3w8iRhzO1ipOgJiDqlmLs5IAskvv7tnxJm5fxFJISAkJc93sI5g3P2xZeUQAVkFaknf5lh6fMdsZ1HPKBWEhSvSI/m5vGNChSWotUISIcCXe8mIH3w8hGbVzxXUShp+FIYhQMF/T7jF1UNAUELJqsAVMGctYPYRJ2G9sSsKdBZITcEG9i39R6g4Uyqyt6iiyTcy6gHI9LzdicBSooEMuEggKbfZKUtsf62IOCVw5poRpJafy0wnmH2MRt54XXX1rASlLgRAdLly5s0P6nAVKKUlKXkgki6ldt229ORh8B3O5nxNNOiCEJKkaXDD3SSQzmxfvhc0wtZAB0pckCekB47EkzfcuJF9BBFOmHqKqEnSZD6oZ/dku0O5xaplWUlFNtQLrIBuHBMfCHYd+74tGKLWXKz0nQoC7OAyiCeCQBLwcWSpWlCFJPWdZtYMrSZh0hI2MEudiAhaAwLAJJdpJGzQdIJVN3aHGDZpQ8VJL9KWexkT8i37jESppnWzvok8uwLObuVap5M4rVzKRU8RuoARuCXcn5M5u/ylGs4YByVgKIIcDS6SXHYeiu2E8/STqBdgWSVv3JJ43hnxJq5GkDTT1ARv2jj1xMBqV5ZBUEiAzkMIhiMcxb/AEY0/ZaKi1EFQ6hBPIs/ZwcXqvUBpLUApFM2LzBdv+Pq2E8p7S0LZTjSr5iyiZ5D+uHM9l6aMwKpWUoUQowXN3Ba0B94IxNU77Ky5KDrU5VqcNZ7gP8AbA8hpP4ZFhpYs/x+R3O2+OezKpQQm4YMJszcORHG2K53LinXFUBwZhRAdmL/AKDzwIr7LIHi0tPUNSbwS0Xd3v8As4PlKqgupTEBSek/7pFuAAPU4vmEhFQVWDKhXnsR8/piZ1QQqiummwAdiOph9Lz58YYB8vRKssuVF1KAcks0D6pxnezK+oGnDEEOTL+QtP6eeJU9oqpuAQaalFQVyTKhdpLkbYw/aZ01E1kFkrYEP7p2tyBgLS9l5pQWqjU95DpPcH9N3/vimRrGitdNSoTKSdxt6uf3GK51JqAV0himKigLp3I8jPDE3tg2WygrU3ogiqmUvLl5BPBt9owIRZFOoOnTTqWDTqeQeHu172wBVNFJYorDUiXpKDwfO+oPHnvODUymohSFKILpAFilbbcnVb15xxaRVT4VUtVRbsQYUNnP6kYUSrI0KUKg/DWQKjBhqhqjXANi1i4fHXDCnULpEU1tdjA2fYd28jjn8YQNFUaagEEiFf2P0IwHQlKCCCaSid5pzcW8n/qXk0MkuVUMxCngu4A2KTw4d9/pg1c1KKPDWnxST+H5s7hpZNyLxHvB1ysaUprOUAOiuLjz/XY+mDZNakkeKIWAEE7DYchXxEelgDgS9EnLpSB1oU7qN1KJJKi27m1miGhyjQDvSU6VEQ7wJjzIAnv5YRzRSghBAKFuX2PcMYMz6encqipTAVSOtCgVNDg7A95Ltz81NxFcR4g6Q5Zg0Ahz9FRwOMDzhpwXURsDYQH9X5/TAqFYWUCSAEzBBaZvZj64DXqgCAkdtT8c7Opv84EzdCyNNNLzaAO92B8saNCkpTipUCUguwu4tJDCPucZuXK1KJZbCBGntBO/9Rho0TpWpakgqIB5gFyRayTM/O+gD7RNAJKkALU8ay8am8nYu27d8ZeWzCqz6fdDgrOwkkJ5h/8AxGNs0KSQCJJIMy9rP3LNeNsZQzFVfwMkPKgWmxYiY7c7YkoGpJLGDc7rJaXGxDx3JG2HUZFSKZrrEzpDQAQ5fYE/fzwlSrppqMylRBJFiC0Hhtk/OMalHMVKiPxAE0gXQlXvKI7bJhu8YkN7EzFOlTWon8ZeoggfCzw5JdR9bYyluFJppAC6jP8AygmEu9mOzbblsWpUj1Vi7mUOLkxqb8v1vu2FVIKWF1KYnVManIbntyeBg1YbWJQlBaGM2ltRPcNHLeWL+2VByX2SODLDS/JLHs3bFqIFMAEdaiHBsBEOd3LvuQdhIc5lis61E6ioqCU7kxJ3Ia4gBsKCytRhVWzHxL2J2T3hr8jthetlPEdTyVdCRaCASX2LkN98OrYlVJOzpdkiXdR2LMkecDY4rlaTKJKgwimDZymA3o+BOJWwAQshIAga2tNovOJjPOdSISkKA3Kh6/ELGPTEwHGlnVkKBBTKS7cgAKgeQU38pw7QrirTUlTldIsow7CzbFjYtzzhPP0UrCVvpCtv5ht6vhf2VmE0yW1l4IcAefnt88aDcq1ddMLJ6kLYhxKTMk9p4w0opqoAJDkONuoavrt9cZdMoprqoq+52Duk78/4OO5fM+EpJ/7ai6SAdW0W2P3fAj+UrCogoMLYjqZgQLsryHfcYJ7Np+9TrGyiAX/KxLG0hQ+mEfbBI/EQ6RdhD7AntH0nF6lcqQmoB7mvUxLMyTI2N1eZOH4mUvKpQpdFSgKdRignZQu07Nt/LxgmVIrBVEpYMxP5W7diCcF9o0vFoJqBiaZBe1obyacJ5xqdROYphxUgpdgFvL+b/fGSY9lZmohWhRZSToUDwBdjsQXw0KRytUaVnwieiHYloO5h2/tg/tbICqBUQPxUDy1ASxe3Y7/YHs/O+IkoWNp7GObMdsSXz1K2Zpp6dLqG7bLmx/T1wKrl01wFJU1RNlvdwXcbjtjuTzaqdTw1dSSBoIsoN2udmPHlgYyLL1US6FJdaLEOx6fN7bfIYola3WQmqkEAQr80s6VcD53xXLUV0XbrpqJ8w3I/XdsaidFZIS7pASQGsxMdrfTvhPMrVRZAYqUCAWdoDqV2Dj6CHGLUFUouVJojXSAT4lNxMe6PQAnsW3iUGCTJXQJh/epmI7T9/m2uj4SAuhYNrBck7lQO5l/74HQ6vxqSQUr/ANSn+Zpdufux74og66lJBQoa6ZACVxYw3n/nBctQbrpqg6Y5cyBzIIY8tjlOmQPwTrQouaarp/bj++BUKlI1B71MmQBZyY6T5n9jCmuSoCUyDqtAPuxz72xdvLFMypTKZJBhum0u12+If+OBVFklIFUA3H1Eyzs3pOKVF6kP4iQLkMQQkkkeoBV6pGLEFSWpiX0kz1MWbyPCgX5SecWVlUlQSZaCQwhuYNgOPc8sY+WzSFVeqooy6mDOR5v/ADejdsa+Qr0yFqQglzcz8thAv3GKhFV0pBFJDlBfkQxE3sCb/EPTPzHjzq6UvueOAOwJNnngY1UIWroSmCloIlw9h/KoBwMYntXKgrermDpLkJAg2me5G2xwxJTrUqSgG8ZezW1HcIcv5y2LVEOoVMyuDZD3d5Ued23747kUrJP8PSTTdgV1HcvLuZVHD7YIqhSovUUrxFA++ownnSnYfXEBK6VALXUgM4QIO7ONv8vheipiKlQSBqT394Aq7dKmfh8NCgVDXUfSQIUGJdRuNgxae13wJSipCitTsgRHVdj5XHm+1wq0U6iFOBrlpkG5H5e19r2xdNQdSwB1OwawLiGDOSDAdnGO5GldSlMQnSkM4AmWef1wBQSEOUwQQB6PMOfeLcYYkqUQl03qKYnkXYcPiFNhq6ABpMNACXBBgwWwjm660rUkP4ikkkn4QQXU43v8sUOeACAHJOpKSHn0Fu2MUwDO55aaightLxDfYNiYYVRQfhQYGw2DY5jWwtnMf9/sAR2L3GMJYgef6J/qfniYmJl6HOe9SP8Au/8AXHPa3u//ANB+g+2OYmKKnc4PwlndgPRxH1wp7DWWVJ3+5xMTD+057K+EbRG1jtjK9jLJ8VJJI8MltnBgtzjuJjNLf9lKJBc7n6W+w+Qxm+0Q2YqNDlL95TiYmKKm/aZegSZYAjt17cYt7CMp/fxqH2DYmJiI1QNmFdwH7+eC+zZrVHn3BPDGPLExMCKezVHWoPDqj0wb2MkCqoCACWAt7x/qfniYmJM72zFRx+T/ANDjVoJCh1B7Xn4cTEwpm5kMKoEdR+iA33PzOL+1aCRThKRGwHfExMTJb/41RS61aQ8ywew3xu50tRS0dX6p/rjmJhXEnlSxU35k/Y4zPYNMKKSoBRFJJDh5ZMzviYmH8VUrVCUST/qkX21KjGchAXmaaVgKSUrcKDgto2OJiYb9Fb/tNRNUufgOBZ9I8VIYNrSPRkx5YmJjJL+0z+LVG2pvTUiPKcDyHw//ALF/RLD5AADyGJiYoi2alFQ7lbE8hnn1L4TMN5forExMZ5EKgsgQTv8AfExMTCy//9k="/>
          <p:cNvSpPr>
            <a:spLocks noChangeAspect="1" noChangeArrowheads="1"/>
          </p:cNvSpPr>
          <p:nvPr/>
        </p:nvSpPr>
        <p:spPr bwMode="auto">
          <a:xfrm>
            <a:off x="307975" y="-2613025"/>
            <a:ext cx="76866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File:Tree rings.jpg"/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7"/>
          <a:stretch/>
        </p:blipFill>
        <p:spPr bwMode="auto">
          <a:xfrm>
            <a:off x="4981574" y="2743199"/>
            <a:ext cx="3729038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84901" y="2152650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Deep expertise</a:t>
            </a: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907"/>
    </mc:Choice>
    <mc:Fallback xmlns="">
      <p:transition spd="slow" advTm="55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Why the success of DNNs is surprising obvious</a:t>
            </a:r>
            <a:endParaRPr lang="en-US" sz="3200" strike="sngStrike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438775" y="409576"/>
            <a:ext cx="1685925" cy="13334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What about greedy optimization? </a:t>
            </a:r>
          </a:p>
          <a:p>
            <a:r>
              <a:rPr lang="en-US" sz="2000" dirty="0"/>
              <a:t>Less obvious, but it looks like many learning problems (e.g. image classification) are actually “easy” i.e. have reliable steepest descent paths to a good model. </a:t>
            </a:r>
          </a:p>
          <a:p>
            <a:endParaRPr lang="en-US" sz="2000" dirty="0"/>
          </a:p>
        </p:txBody>
      </p:sp>
      <p:sp>
        <p:nvSpPr>
          <p:cNvPr id="2" name="AutoShape 4" descr="data:image/jpeg;base64,/9j/4AAQSkZJRgABAQAAAQABAAD/2wCEAAkGBxMTEhUTExMWFhUXGR4bGRgYGBoeHhofHx0eIB8eHRobHSggIB0nIBgeITEjJSkrLjAvGh8zODMsNygtLisBCgoKDg0OGhAQGi0lHyUtLS0tLS0tLS0tLS0tLS0tLS0tLS0tLS0tLS0tLS0tLS0tLS0tLS0tLS0tLS0tLS0tLf/AABEIAMIBAwMBIgACEQEDEQH/xAAaAAACAwEBAAAAAAAAAAAAAAADBAACBQEG/8QAPxAAAQMCBQIDBgQFAwQBBQAAAQIRIQMxAAQSQVEiYRNxgQUyQpGhsSNSwfAUYtHh8TNygiRDksIGFURjc4P/xAAYAQEBAQEBAAAAAAAAAAAAAAABAAIDBP/EAB4RAQEBAAMBAAMBAAAAAAAAAAABEQIhMUFCUWES/9oADAMBAAIRAxEAPwDzSs2FgJXtJ3f/AD3bHF0WJKTBcB+5ieYH1wHLJ6WHmVNjSVTB2uElgw+9v3zgvSN5OiXDEKAZKQHLnlvIPhqpT1JUgloeophJs302wtlIfSZYgG5f9h8OVkCwfT5FlGXJces95x5+XrpC+hyXdyIj3UwH7H/GJRpudSrWneZtb+2+GqlCbyfea0ByHtYWDfXDYypShCkysjoSraDJFt39BGHVI7kUtEa9tTBKBcGd/t3xM6krSEoURTCrh3WpoZ50xD8jeMBTXQ2lRJDkqVvUJfpB5kP85w54yklKTC27MgNYd2M7hod8OYfSdBawT4gPibqI/wBNNiH2sHP3nC2Yzo0agygSBSQx/EMBUMIdhzthnMUxo1EfguQrSSDUIMM/w7wYd8BzCVulSg1TSQhP5AwCTEOUuDFwDGNxlmCisalJZVU/ESnoG/Z2+QbGuml4TAq8SosOAACXguYP7fAwv+GSmmyVVqkf7UmNXnG7bepqJTSPSXqn3iYCSksR8tjDF4bDRAq6C2rMe8bIDgpDQUhmaGltp2xdSiumVKUmnTS0D5TuTt+hl6ozSadRPT4tYSEu6TeSzEaS0eVgCCrnMwpNQqrEVKpcimgBgTy1mJsQTbjFhER7Q2pp0IPx1NneA/n+2OEqmYou4SqqozqqEs8WHxctGDU8mqqDUzC9CR7iJDC/SlWzsLvaMFq5ttKaVMpAHSpmJZg7eYLgkvvaNRkrTyVVZJWrSnyCXhnZ+AN8MoOWRuVmfdDu7ETYiD+5xBkTVJXVX0sC6ja43gcY5SFNKQKSNZS3Ur3dxtNz9G3xVD5T2it9NOizz1yIYWgDy5fFKVRaiRUqIptYBLl9mAl8BKi6TVWouCfDSGhtxs27/phlJ6NSUppCwJMncb8NtOHQHnVLJYLVo26FGxm4ZtQdosML1Qr4pA3NOX3sLO+/pfDWUriHqVakOwhuLmzFsJ1SlKerxQWgvvezDff+j4kHTQlRgJixQvSe/SbnBElRS5VWAdveDMBuX/lHzGNPJZcGnTOpLS5KS/2EuJdrRzhXNUkpAD0yQ8W/lsYIj97a+AvUSkMIJEOqoSWI7QMDAawIiVJWCA5Hwhr8cOdjhwUVurppEjhi8RY/t8JrYlThSFQAb28/X5YyVEKJLoIUqbOlben9NsFpZwiCrU0MsBKo/Ksbz64Wr0yPfmQy0cn5Odi/a2IVGXHiIF3YKSSwDuOTdzY2xJoLrAlBQSFBMwNSbltIhSbfWMVrMtCwxBcFg7KbdB525+oxXMMpKClSilgHHv0oG7SDMW4wdFQK6d2BZMaiBFREQRuNz5QwMzSUlJSFFRMH8wDFv97qH7uajUBlJIclUy3Lgu42I4Y84Yr0WBIAYh1aeOQNiOG2OEqtKQp33j4ojc9QBYjf0xI+iskBitST+UFTDy7YmEUJSoAk/KmD8jiYz/mHWfkKILMfdY7/AL24xreB8ShBMR7x4A47xgfs3Kx2hy9gTZ7Pv88aRTrLGFEkObIS1hyoz6458ufbUnQFFKgAA7pEM3TIu4L7/TDFNDMqOkl5gzYTZj5u92GDUsuQCE+6JZ9j8SiZD4Nl6BCCtQSREmAD5HcBvljncMWySklKgFkgSSGk7JfYf5iAOZuspiCQFKYKKfdQmwDB+1vLCSUqpEKQHDkjV8RmdLDY98Hy9RGrTpVpMqkMo8h9o/XnHScM7Or0AoBC1Js6aaVb/wAx2Nx9MFZAPWWAc1CTJ/lB57YFnFufELFZikLaZZ52Hf1wnWSkFNBytKTrqqeDZ28gk3eSRvhzRuHw6xrUkFRBFJDOEgG5SxdyWvJFowWpV/h0uXNZVkqIO9yePPu3YXsnPJCKleqkBFqfchmEenzJ2wrmElA1r669RQ0gj3BcH+UCLfScWdpzWlOpIBVXX7yoZIInbgxtbtg1JISk06Q1VPjLf6cbl7i/pPdNaSkpRSJNdRDqGzg32hwf3IaQUUClSBYk66g+I3udvu2NAynMqSk0aJClLUrVXa/kTbfqFwS24xBQpUEjW5qllFPEH4gS13d3sW5ZNYZZCkJU9TkgMndrSsWYv+gTp5cv4i3CbEkg6y2rzcuflgQeVScwoqW5TYvAMTpAhyxdm5w2c4lP4dMFSg7E+6H45vs2+B0wqooICWpksAIlt2cSz8A8vg+tNNQShOqol34ZuBvuw/yosjJEjxKpguwVZ5gQwLvbv54MhWoAJSEU9RSVL0glzt2cj9uMXzYSBqrqdx7sv6cP9x3wDMyNVVkpAhAFgxL9zYeuJIlRIHhMAnpNQhyGJUWcO3ft2gRNKPeqrLeTg+Vt8H0OhK6vShx0h+0ncm5t3jB8qVKiggJCnYlIJIBYw3cc25fEEyIzDAJQEJYklhZ7T53/AGV6qa4JKeoO6ukm/mlrEyIwelRSCDUrqUAFdCbEkFxBYX+hxmBNLpKai0q0/wCbTd8agM5SrUTTimwgFnEw93k/fCtTNAgEoKmUSSSX6TZyezWH9TnW5IqIqgMCkkFxH5v1bHF1amkA0XKvjcy0GS7wL4UqfCGohS0liWuLuQzxECMd0qSEpUAtMlJBLHmRaVbvg+azB6AugltTLIJdmgpG7GSH8uMcCdJaFIUNj0qE7jjnBVAaNIByFzyb93mZ4DYAqlqUWLLTCSCUgkvBDdKwCOx1eWCLQHJQDsyX2f4Vb+rR64tQ6wAW1jqVsFfmgSCATHLd8SD8Qo0LA6nVrj3hyQLNAPmDitWmArxEOA7032VwfPc8YlUkaViGJ1dgI1H5aS3IxSgoCVTTWCBuUGJb80/LCD9DMMlSAkIOpxwlR8/gjg/fAK9K7IYC6fyt8aT+VreXybyiSkhJYkFh/wDkSQHTzG3mG7zMsQFA6fhCmlFzoU4t/XFpZhpEzoUe6bHvbfExTO5ZIWoFawXkJkTLjsb+uJhDSyqdBBABIYMfivA4/wA45l8wdQY6up9TNMTew2wKmVJKhKgRciZMG8b34w2hfhEKIGxLD3UiGnfYDHk9dWvSpganT0kyPiWeB2/pjG9tU1BWhAbSHFMHpQPW53jGhmc+ogqT/qFMDUGppa72Co88Z+XSFHUQdCR1aveWXDEvfGuHGztX9AZRJqPJU0mort8KeOB6eWNHL1XId1BCdnaIEbSW5ntjtSmCyiyUj3EBnPkPudnxysdCgqoQ5A8OkA4MXUCfKTJ8sdN0Yi6xqJDACrWJASfgEgEtbz2Z2jGd4KtJpU3BN1bKYgAEtDP+4w5QrVAVVFBIUodLi2z9mePXvgdRfhJEDUptKRsowxSS24WFbyP9t50kyATr8NSimnR6jB6j3STtAbz5k2bzBSP4h5PShDOCG9Opw7izG7tjispAoJDqhVRShIhwHd3+V/PCdXMPU16h4dKKfTC12c2h+7HS4uWvakXSLppe9UU3i1Ltq+HYAASdmYc41s5X8FPhIipDmzeQ52ngbvhamkZekVz41QwSHd3Ll/nimUywShNZRJVISHgqf4uxefQicQCOTQFFVVUGQke8T+z9/LBKqFVlEq6AGcWA4bvaTvi9LQgCosFSlHpAYEFiWKXtDN9d8HSgrXrWnSkCXsIdiWmzS3GIl9Slk00IUlPLMTDu7wzPz0vi4GlwlOuoGSWs/KRzILO/NmK1TNa1aUDSkO53UL3LRFztc7YNTI/7fwe9UYQnkPIAn0fsRIvVpFCtJOqq7eVtJ4abXiwxK1IoOqq6qrg6dm9ISmXL9+HxYUwo6aQBYdS1cnceT3/zjgqR4NNIWWOpckSD8y0+g4whcrAD12UpyPC4cRHG79vUFXTUvqqK0oDdIiDuzTZ/2MBp0TTV1OuooaWfd99phhfvhj+HdQXVWWgBIAlhAA3HbviS6V0UKSUAkkEdWlnJuxBV9R72M3NKSzGjTYXJSQZkl3/ZONeqUABkM4ZzJhza3Jft5YBXzhKLt2KRxZgIaI5xqCsmlQQp5KHMBtQYdxLkB8OUMvmNY01UKYNKruX3kmBhrI00GUhiOGYFlbHscXyvs4qUVIqvqDhKx8o5YNHfGmUXVX/p5lDOSy0p72IF7XF++M5eVqISVp0mmXOp9w4EDfjGwqvUSCiol0uRuWcfCfWx4FsZuYolDGmdWp3iwBDgg8FQA4JBD4CRpISvqSZS4YA8qkeT6Y4fy5VJA8RPvuICW9f/ABe7OS3GDVED3kBtIZSezQUndLODv54XJKT4iAQk3c/lCQQwliNPDvsz4EZ0lY8RIGlJlPcHcfllpu2OVwkAFuhR0kB3BJ24PfhsWrLCEhQcpU4ILzfUlhuHidhcYsEhLqZ0KF/yiWIjY3B+kNRK5OqnSgFepCwyVEMUmzkbTcbbd+50LkFJ1jtC0vv/ADD3gRO/Lq5lOkadI6pQziVANN5CgG/Zcyr1E6ATrplol2UBPYT6acX1Jl0BSXRXUhJdk6wGngnHcJmjQVKl6SbgAGd2gwb+uJgwHA4VqZ2ADBvSe1z/AGw/mMwkI3KgQwN1rM+gH6fNH+I8PSEgmWAABZRZ4Z48rt3wUhQ/MwVop7df5iJm/o24x5+HD67WlqHWspW0DUtQBZ2cJDWAbnYtsMPZllINQgikgMgcz5yeSMXVk9KfASf5qqmeUgkzukEE/LjFcupNUFTaaNMMCQSnpIJebqte5GOodyWZLfxCkusv4aHswGktdpv2L3xK2UU6alRzUUH0na1/5RIYNIA5bns+smoV1qhACOlITwGaLXIPF8EySSsVKy6jAJuA4BsBHmzY15WV9HhtVWoNuDdSi4AA3ubWbCVeh1msoXhFNplh6ht7xzhrM1VLIr1QNOlkIYOSTA2DzebeTkWopPiK0qqqLBOw06YbZKQWe7n1wEFdEumg48So5UvhMOonY3Y233fC1LKIqLHTpy9Nw2xe5c358sETllLOlLlUAkm8DpaAGZm7JA3e3tBYSBRQGSn3rdRuB379+MMFKqWai1AwgBklU+Gjv+qvJ7Ph4JFRanA8NCel7NdzuAeWO3GK1WSE6YKveMv2B4ftbvJwZVHw/wAJJfUQpSeEvGnaT8PaGeQu5ZHjKdQaQAC7JZhD9mgf5S9s1XUUBTUn94b/AMxAvNsOZrTpTTpBypR1GxE2mztPDNhL2kU6fDSshILrPcXIG8lm+U3oidFTp6yEoB1Abn+p/v5h1Km6VuEk9NJN9ve/vgWWoklOkdQH4aHcIH5lHk3vgoGhTIIqVle8vZGzD9t9sIDRRcEVGpop2Q5BIY6SQ0szPyD54YypUqKaAhH541Hzct8nsJGBe0croIXUWV1AJTuUnYfJ3Lb847QzNWqOl0JIgcjZ227xBOBJUCaB0galpL32diFEfyy3Iwbw9PXVVpNwOWEAD5jiXwrnc2KadCWNQXAkCz9Qbh2EfXB/Z+YGlIrOSCA26gX3aI4Fztjcgo59oguEoAFwTKrX4BaN8Le0swdIZZglnaHaJlsbpp0iCpCQEsGYudIbTHLXxj+0kkxqeRBn74sDmUPTpI96OnjeCRdwL740KOSC1MlUNYwe0duRhfLIGvq6QAAD9TG1/phmp7LW+pC9QEuCPTy9OMVQeYqFDIWl0bWcbljv6/TGNXrGlVKgqCelUsQSGSoN9PO4Y4215nWlNOozzpVF2Zi27t+7+ezNYCqAtPSkgEcuFDV3bSW9ezKGXSUFGtTASke9TmDyf5VCfPC61litD+CtgocGXDA7cMxBOGqqTRqBYLpVezKBLsGDOH/vM0XR8FYVelU4EJfie++3kBiQZywpKAVNJRhWyX3HIue48hiUQyjRIlUh9y5+hIcelnOLJy5ZVJQJ8MkpbYAuz/LydXrTLUAUE/8AcQwfiCUl3YAAEOTtgSopFafDUl1JlJG4d4e5YuDxjtFJKRWptqBGtzwxF4L7238sNZukpqdanp0qEMIce8Im5+Td8SjVSg60whYEflEhQhpSSPPmcKGX7P8AEOtBOlUjpBvcO2xcYmFFZeog6UgqSLHkXxMS7OZqmkIOgJUodJiSoi+9icDQoBRdIOgMlmldipwdv8Y4UFKy3wJ1SLFRHHphynSATSQbt4ipuS9+9xffHLyOivhqISifEWXVMgMQeBMlu2O5mmDUGXQegF1xBIYSw5O9nMnBKea6atdQBCnSh9oADjyF+2A5ZA8IHqde72AMgxMEb/3YAVZFFVZQhJCEiACZaCoFvk0scFzOaQuqKKFEUkHqNwo+dykbP9MMZ/NihQj31OkM73mH+FvqIl8J0aLilRRuAuoQGhoBcQZPocMA6M2FFdaqGQhtIsCIkX62A7nvGK6hqTWWSKq1e6ElkJBLMTMEeUzg+czCFVgg/wCjSlSRBWWLJ7hMfPfFMnTQddRcF3HYanZmaQIaHO2FNRGSFIMh9VQOHkjuXBD274Ur+z6QRrC9fUwQA0s/vCzzE22nBcuKi2W5aHmEgQEgztGr1N8VNM1agSkdDu7X5JFn2+7YySuUyoCTUXMuxIB1OBbsYDdsEy6ygLrVL7izGQ2zflHn2xeqPEWhKT0pJSEy5Z3U5mJZ77EYJ7RUqqoUw5Skzu5P7PIjBaWX/GED+Jf8RdhEnaDuB9A3GEl1whJSx1NrL7H4RO+7HDVQhagu1NEIDSp5IYm/b9gCgXOvYvUIKbgdNMPvs1rYYK7WrKR+FS/1Ff6hAkPefmX4UWwdNVNIJp0XUu6lAWN289u3nhf+JKEKW58SoYNoB6iOzsPUYIvTlgG6qqrMHbz5u0Xts+EGRQRSGuqSVmQAz/Un584Blk1KlTSr8KmrUtImQ4Cg/wCUagQ8DVZk4tlqKUaqlYqVU/KZJP8AaJsARyMGzOWq1UGqQwp9aUOPUAlnKkul4uLYsQSlJDIopC1i6rh3gvct8pxMllCCF1C5JAPLduw4wcZqloAoDUFpd5aRxd2i2O5WhUUpJVIsp24IttP6YZQdprgaUAAxqUzsoBiYvb5Wc4y87XWVBKtKifTccY28tQRTQEKUygkcF+wYQQwHNrYySsGtYENuGILHn0xqUU5k6YW4J0r77+RwShWXRUVCX95PP1vwWwGpSKAXcbg+mHKNdKqelcLFv5nZm7/LnnGaSvtFSFgLSbnqEO52s77xsMYeapBWkMNYZo+HSoM44JnmJw4Urp1RUvMgWbgfdzv8sc9sjT1oZtYI/wCVRpcSCPvhgqvs0hQNJbPdLyQ2w+4HY84PQR0qy56j7yfn3+fzvgOYSXC0DhSWDMABF9ifpi9ZSUKC0tMtcsX1Anye+KxM8q/DCvipKnyhttxDkvf0iVgLJIIQsAXY9iX9DxJ9LV6YTWqBRA1pOkCz3B+WqTgDBaSlIhJuRJsxMxYsbRbctRpK9CjTliCAGhxALbQPtgVCmDTqU3mSkvAUli3d9I53wKv1U0qTCnYuZJmXO3ulu+LmvJqJiUlngEhyP6+ZwVNbLZpkgKS5H7G/EY5jJr0yFKAdnJHVsS424IxMZ7ONtIC2Sb1HWrZkpttAL/TCOczzU6ilAgrdFNoh078TbucHpZgpFZekggeElrgENO0Pvhn+BpqWhBZQpU9akjvJ6SWMS3Y4z42V8HWujlCodCQVHlSgNx3J+eHaNL8RXSsJpQ8TpM6gfWwdhzhP2a34uYJSpRWQLu8x5gTchvLGn7PplOXUpKiVs/cdRkHmXsbeuNWgh7TpldfUog06Zc97P3aGeYGB5RRp0jVbqNieoBkq0ib8R2w7nF6EJp6X8UgKPDGZF9/Q98J+2Sopp00y6lOUn4UqSGLXkv6Ys+BzKjSmmgypR1Lm5J+Lu7fu5s03iFJDJJSCHA6kgsCW5IjhIPOL5CtrWswwKRtZpLiCIA/y4vkqg/ilVFk6ADJ/MYLkGD0CeCcNRrxBTSKQIJVcpJ3IeNj28vQ1VWhOgK6mkuen0E3777xhfKpQorrEhPceg3dJLACQScWytHqqLKRpLqLEvvACyQwEXPlMYaUXUNNIlLrcJjY+rRcmQfphWo4QmkB+IoSQZAvccmfQ4YTVQSqupwEvoSxBbllDd934wlSUUoVWYeLUZKOZ4DWD/aMGIPPqSlLJnQQlLb1Dv/xdrXfCxyJP4aVahTBVUd+os6pIjcT3xxtK394UQyT+aot5N8XXRUhCWUTUqEleq7Egmxb3kpZwT727Y0F0JCj4pSRTSmBDiITeSO02gyQoEOpddY1FMgcmwDWYfpgvtQ6UpopIUSxMX2E7gkk+nzlUAFNEGEjUo8sLNtva5IvhiVoKL+NWMjtG4ASBsGIb9lulWqZhbAMn4QLDzO5gfPCGcQpVTS7pT3dyWsWcDae8zhvMZhKEoRTcqUHUQ4Zx8JG7vZrRcYQJS8PK1FUSNWv8SmAXYn3kw4E9Qf8AMfy4vl6lRZJs4dk9/wB2+2BZzKUl0k1ELAUjqBLsFOYLhnNizlibw7A9o09D0pJADqEu4cEcgxszHjEjVMApYSSgukFgXkEjy78+gEZbQrXsYLj97j7Y5lK61lUmyvdZpY3vD84YRWCToWehQcP8Ju7nZyf2+NA1/HIVSFJXQpJdMx5GHeAY/pjIzdJYYrGkCEiOn5E9R5B7DuWvllM59zYi3mfK+zX8omspVNaVh1Cx3UnctzBvgiXyaFVqMh1AsWIkQx74RrqPhLQxJQQWAJLAhbRLuGME2gXwT2dnlKUAVaQpk6Uw12dmKpAEn54UpKIqEKJYHQVEbG53sftiCuXrQUuxT1AAwQbze8x+bBXCqakH4VbcKn9DjNqnw6pBMpcKYGEknSXjZjO4wegsCroIJcMCobsGLB9n+eHEmcY0kESUnSS3EDzcEfO+OBfhrCyemol484t/mTi+Vqgqq0wCXDiRcXtuxdu3GFaFPoqAzokCN5YG90mO+LAeyiRrXSsFdQ8+OQSG82HIxKFMlCkQwYjcTe+9jbc4V1l6ayRs5LSdTD1LPPfGtl/9VYT7pSYuWMgO7wGk4y0Hl1J0gKkiLkWgR5YmFmBllegxMZ7R/LalooAkKFUlSgzNbcyIftjmVzCvx6iWYq0JhiAzeYgW+mKKqhS3SCAiiUmLFjL94bzwxlkJFKjTVpAKisxIg8SRvv7vbDjQlZYpUEhJCnqHoAAUCQQG5PUe7zvh32lTBVSCC2t1EQ4EKII2lt/hbAVU0nMIQluhjzLXL8jTPli+azv44QPeSgwC5s524h/PEhl1HUnim8sQXKmLvYMB88YVap+LXrJdqZISx3ctaJLH++NzLVgU1KqTc6mcWBDAEngD5jtjzlJZXTQdHVUqahwZDg9pBHl2wyCtHKAUkkEP0kGQJJDOk3Sx2/L5ENez0aaNRZSessxYvASeY6Sr1OF/aKCCkGV6mMcAkW/3fIC7wwqkU/w9NRSCSSpoN7P5k7bd5r4p6bzRCaaaYDGoWI7BiXm1h5Hza+dKtKKQPvkBUFwne07N5FsDASax4SAG73O83+2Oe9VXvoAS5LiZu0yWnjHNoPM5gLV4ZA0JSFlJHS7hnccenUcBUpJK1m1IEJvBYA6Q7SQduMM5amNNRZHvnmQACARNnDX23xglX/RsPfUrbl93LyP0wztCU8sVKQFLAjWrWHuVGZGzu9vK1kUCuqpaFIISGSSVAKaBIliXL7zhnLL/AOoqk3SwADt0jlvM7y2BezcwUUVKGkaUnpAYQ9vWJs0Nuoll6hXXJqJKNMaiCUjTD6gG7+p7Mf2Zl9Wqu4ZTsQXADwxN2ju2K+xSU0ai2EIfa4EC/PHGHKns6nTy6lVKSdbBtQGoFUXA1C/PHnhDP9kZdRKlkGeqx8xbyI8n7Yplkg6lCCslm3fnyBA574c/gtFBSk1aqFFm01NT8AJqBSQPIf2R/EQgr1pOlJAdJBJ2dSFMCJ+E4QoeuoE2SksGaSOS0CCAT898PJqoprmylAsGdxN/dAOn5g7qwhlMwUh6lJR0gqdASsOwuDpWXEQk72wWhWoL1mooBdRPSk9BePhqJCjbYX0uwnCDtPO2CUJu03Mf1n1xbNoTUDg/7k/EOzHbvbCtOqsKMBgXYmSD3EfDvx5YYLhQWA7i/wDKdgPVp4fbCgMvVKCpHvEJJShzdvdPeQz2fbF6GbCFhyAlQa5HDGe4lnE4HXonXrRASyg8wzNDsJAng9nhpdcAkKHSb3ClWtJAFodO0CAOap6VtqJuz/CxiHghreWK5nO+IAs7wvlw5aA7dUCX1EcY0f4RVWkFEK1BrwYJBcq5T8ptfC+V9m9FRyZUlpEGCY5EFu2+BMUoJCiAJACi12DbeT+uGVUyfDqgdQYXNxx3cGMNnJ9FnGsu7GGAhzMghxzjtSgAKQOoAiIguzb9/rhQf/3SCw06nAu4KSS4/d8UQlJ8dZhBBdhIdQECO4bD1OkkV1OliHkAMRADjYB2L99sCRQSaagAABUQ8gv/AFlo7YkTXSUUIpx7xVxAUfq6RD2PbD6aZ1rLuyClrbz3sXxQ1QyYEJUAwb7C0E/2OCH/AFlMbEu7bgPBkXGMkt1bfp+oxME8PktNsTAsMiiEIrFwZSnVEseW7O+G1VEKr00JUWCRp0ggvbvLAYRzyFrQEJHVUqFXZkuJecaGQBOYJASRqYpee4u7w+KNJ7MAXmFrUmzgFypmDSA5+Hdj54d9m0galWoWKkky7kBCTZiXDkM7/wBVPYYJFVTiSTG4mZ2YifpgfsTPLqUyVMQmpbspUibiRigPZ/LqRlqiSADOoSzKiJs6tQ8h5YyvDCFZUJeEh4e5vPyf741v/kiwKVQ3cpActLAt0ns3r2wHK5RJrpQkAEIBZ9QHWDGoxY/sYYi/td3SAHK1rLdgyAz290fPDqcsldenv4aA1zLmedhGF6iCMygM4d2cRLlgYkI1RDkc4bopP8RUDKADAQSSWHO7/vfFVHcsXqVDqLgljPAnc7M/YYX9noc1lapUWSXMFIMkg8pHywb2dSIq1SpR94hIns5a9/tgOSKguqkhUl7Ws/3v2xnCBk6//TLXeCe7AM/1P6YwFIV4NIAOalUN8zwH7Cd7b418hk1DLVCpRZWvS+8Ebl+/phIVGydBILJNQAq3kl37bXwyK0RaSFVlRrUKkAOzWk3cG2BpA/hajl4/T9n/ABjmTQP4mqBDgADlwAd95wOklS8tWAaACfq/reMIGpBIyq0hQkpDOLkh4/dsa3tRH4CAfiUnabG5P9N8Y+WT/wBKVDlI3ALF2+h/bY2s+olNF0jcuxuyWYW3MxbBiTOUU+HSRuZYHhJ3tdQxn1Ms9GowBAUk2gDU4hrByNoD42M/XHgUfiIqpDmzFO14e28N5mUpGhTtoqAAafMnfZ3DPjUVYi6T0F9L/hge6S4BB2NzIh9+YMUjwiZKYJ90uxcJaUspwN/eV5YHlKqvDUj4klg/E37sOfk5wDIUimmVkE036WLaQr9GZt9+w1QTrZOlqSQkhBgIQShpOgJNMggNcPpLAth+ihKlJpprVgAAkJV4akvtKkazI/Pt5tM1m06VHcqAgW0iGa428sUTlRp8VQU7ReI4fu29rxgsTSXlqgKuqisWca6TTBCTr1OdIuBGzNi+ZpEFhSWkwiAlQYQSdBLOGAdtnwirPrBpJbphRJDlyHl2e4j+X0DNXP6yjqI1KEf7jPmydsWA1ncyE09Fjbh+SHkG4tdx3wtllaaLlQKlFSmBkTx2Af1w17VrFLlKiAl3IO5I4PkOZO2Oe0c2oZZCndXhped+kmeZb1xFi51RTSABjw0qaPeLq5/m9Y4GGK2XPiUKf5Wf0n/1GGfaw01aQASxWE2Eh0uebq+mLJKVZkp0AJ0klkAkdQDsbs7t2wBkguurUuyWjaSbuJ6bvhNaFJpO5lZL/wC1Lc8v9MaNatpVXSaSEoGlkx0mXTPxAM95PY4UrkqpIASHNgABdQ2Ac4b1UDmqcUwzMAD3LEHb+b64ZzoCahVyxd7PoDX7NimZI8SnckzMQHPPCXxZZ8RI5TBngEjts37GCQ1n5gsohxiYf/8ApVMyUP31N9MTFi09kspqqpUFNpQFRBc7Ps4JnHaOZSELW3Uk63SXPUGkxDqAJB4jDNPKCmKikzq6dMwAkpudp/dsLsg0RoQznSxN+kkuOIE8gc4MLmTrlGXJkdCiFPYwN3J/fGFEpIyzhRIUqDxKWj6jyxqe00PRQhSQCSI4uYttt5M04tntCadF0hSSsAFTbpJ4kQ+JB+0sqnwKQFxUDzfpLtvt+3xZWpGZDEJte5cfPs3YTxX28qKWmAKgl+xb9tthnLobOL0r1hg/Y6XDeUF8MFIZ2o2cALEC3HuiIi+HPZtUnMrDkukE/Lv6Fu+Ec/U15p1FmAMjcQ3nAtGCeImnnAVl9QABceXnyA/IwKHMnV/FUlzK2DCSSHvtYc+mL+xnoZmv4raj7qDPw3+/yPDYzv4hVPNkyTCkjhwxLmIwYD/qyoyShn5IJ57YiVylQipUSTHiFm2TLX2AIH98Yun/AKatSb/TXfcS32f541c/qRWUk2cbyYwgrL/jZmmYCqWoebR6PigEo5jVmkqAHUgE+bfPb6Yay2W0CqRZepAfsCXgWE/sYBlMuNWXqgu6A8FgxlyRsD/fGioMtSAqdZOzdQcD6tqHOKmMijTKstUSGdLKHO3HZxjWqKJoUarsxYzEs3Z48/nhH2aoJraCWuPRyx2ix8sMZbMqpoNFZBCYLyCzMW/5AiBfCj1ZKV02LF1HS07AyD/sBA3mbjFsitRoJSsEkVIYM2mQfXSWA784W9n0SkaDqZCioTZJEfQn5Pjb9rI000lAdSmCExK9leSQnUeyVQcSZOd9nkq000uPiS7AlgUpswffgEPBwfLqCVaNRhrly7O8NDB59djjSyWaRTQAlQClKUOospRJJYEjdTyW2wDP0krcsUKSCLCZl22keXZ8SJ0qSNJKQHdn9ZI32+2EsjVFSoQmZDjZzFhuQQG8h5O5PKg0upy5I4Z47bgu/wAuFaFYU19SQhLBQSQ+7c385sMVA2YYdJhIIGruz9XoWY7tywzcxlzpNZXwe6nl3DxZ42aXMDGmqmVUytfSC7JMONyeInlh2GERmlKAckqs2+1xaCD9eMEqsLZyuolNORqI1eQufuPUY1M/mBUUKbX0v5Au3kA5vgK6QR1HSSSXPAEgDtfzY+WEgl1mvb8gMAwCVdgQWB8+MbB/OZkVK1BI/OS3DBJ3b8uOZWtoq1qgcfhlPlqULX2474ycikla6h2JAeQ5v9I/5YNRzCU01rnrV9E8+ZL/APE8Ykr4RFI/zqJTdL7QfMCHwdJBVTCC4AJfgaXBf1/THfCURSpgl1JLdtTm4m443wKhUASpRhR0jgks5IEjs3fGU5Xpupi7JQ3/ACVP2BmMEyVLUkkMHUVETABAhxwOeMcqL/DW/LR2Gn06gfljqammqimzQEx/tnY9z64onTQGymDA77i/rfExWrWDuAGMhiwY2YbDEw4mzmV/gKAhRXsHY3/Qj1wrRoq8OkFK6SWbTp2KXBfv5yLYZq09NNaRB1cCQ7PbkjCxpq8NBJZ9Khqjmw8wI7mb4Iaa9tl6SdRHwg3chm9fTCXtweHSo6LeIQz9jvxFv74bztLVRGpTqpkq4djduL/LEzNHVlISUlJ1gP3JPm7EeuBBe10leWgy4UOXALz+9sNVMwEroqVL0gCWZ7T3/vgOVGvLqSLgEcD92+WBey86s0KQIhBYK3L6Wc+f37Q8VV/a7CuVgPqSAHsOpUv3DR+zf2kR4lNZAJYhuGAZi3+GjFPaaNSQrSRpILPYM1+PLjBFo1UUT00yDDub+vxYyV83lvxaVQXIIL+h/U4ntOFU1/zFMD7taw8nOGfaOYT4KiB1UyC0Rz5sJb+uE61c1aCtEqPUHuefm2JFv/kKPxKVTZmLj1H3uTgPtFQTWprIbWnSSNmLiN3fC+cqeJlWBlJ1txJcX7kd2F9q1VeNTQhKus6VJDbhz9Rx54UHks0pWXUD0lJCwwZgoQA+zLtgua1f6oDm1+DB9IB3thfIaWprMp0mmqPST3DjDlCsaC1UlB0KhyLhixB/5MW4w0Ae01AJFdL+6Aph7paJt2fsnnE/1keKA6x747DgWsfv6lWTTXoWCaVQM438idxv+2NkMsctVs6D7qtlBrHv9xPkFqZKiDS1o2AcPDdiYDNa0A4L7DzJqtWU89NIEF004csZ1LhTNYIFwcZvtBCVLNJBBoAg1gHYOQpFMtdx1EP7ukEMvG4tQUlRCmLe8N9+oWPu/LElc7l9ZGxFlDaQZPmAflvdVZ0IUFCT5zJUSPRp/pixSoFLSQABwouQHs3w8iRhzO1ipOgJiDqlmLs5IAskvv7tnxJm5fxFJISAkJc93sI5g3P2xZeUQAVkFaknf5lh6fMdsZ1HPKBWEhSvSI/m5vGNChSWotUISIcCXe8mIH3w8hGbVzxXUShp+FIYhQMF/T7jF1UNAUELJqsAVMGctYPYRJ2G9sSsKdBZITcEG9i39R6g4Uyqyt6iiyTcy6gHI9LzdicBSooEMuEggKbfZKUtsf62IOCVw5poRpJafy0wnmH2MRt54XXX1rASlLgRAdLly5s0P6nAVKKUlKXkgki6ldt229ORh8B3O5nxNNOiCEJKkaXDD3SSQzmxfvhc0wtZAB0pckCekB47EkzfcuJF9BBFOmHqKqEnSZD6oZ/dku0O5xaplWUlFNtQLrIBuHBMfCHYd+74tGKLWXKz0nQoC7OAyiCeCQBLwcWSpWlCFJPWdZtYMrSZh0hI2MEudiAhaAwLAJJdpJGzQdIJVN3aHGDZpQ8VJL9KWexkT8i37jESppnWzvok8uwLObuVap5M4rVzKRU8RuoARuCXcn5M5u/ylGs4YByVgKIIcDS6SXHYeiu2E8/STqBdgWSVv3JJ43hnxJq5GkDTT1ARv2jj1xMBqV5ZBUEiAzkMIhiMcxb/AEY0/ZaKi1EFQ6hBPIs/ZwcXqvUBpLUApFM2LzBdv+Pq2E8p7S0LZTjSr5iyiZ5D+uHM9l6aMwKpWUoUQowXN3Ba0B94IxNU77Ky5KDrU5VqcNZ7gP8AbA8hpP4ZFhpYs/x+R3O2+OezKpQQm4YMJszcORHG2K53LinXFUBwZhRAdmL/AKDzwIr7LIHi0tPUNSbwS0Xd3v8As4PlKqgupTEBSek/7pFuAAPU4vmEhFQVWDKhXnsR8/piZ1QQqiummwAdiOph9Lz58YYB8vRKssuVF1KAcks0D6pxnezK+oGnDEEOTL+QtP6eeJU9oqpuAQaalFQVyTKhdpLkbYw/aZ01E1kFkrYEP7p2tyBgLS9l5pQWqjU95DpPcH9N3/vimRrGitdNSoTKSdxt6uf3GK51JqAV0himKigLp3I8jPDE3tg2WygrU3ogiqmUvLl5BPBt9owIRZFOoOnTTqWDTqeQeHu172wBVNFJYorDUiXpKDwfO+oPHnvODUymohSFKILpAFilbbcnVb15xxaRVT4VUtVRbsQYUNnP6kYUSrI0KUKg/DWQKjBhqhqjXANi1i4fHXDCnULpEU1tdjA2fYd28jjn8YQNFUaagEEiFf2P0IwHQlKCCCaSid5pzcW8n/qXk0MkuVUMxCngu4A2KTw4d9/pg1c1KKPDWnxST+H5s7hpZNyLxHvB1ysaUprOUAOiuLjz/XY+mDZNakkeKIWAEE7DYchXxEelgDgS9EnLpSB1oU7qN1KJJKi27m1miGhyjQDvSU6VEQ7wJjzIAnv5YRzRSghBAKFuX2PcMYMz6encqipTAVSOtCgVNDg7A95Ltz81NxFcR4g6Q5Zg0Ahz9FRwOMDzhpwXURsDYQH9X5/TAqFYWUCSAEzBBaZvZj64DXqgCAkdtT8c7Opv84EzdCyNNNLzaAO92B8saNCkpTipUCUguwu4tJDCPucZuXK1KJZbCBGntBO/9Rho0TpWpakgqIB5gFyRayTM/O+gD7RNAJKkALU8ay8am8nYu27d8ZeWzCqz6fdDgrOwkkJ5h/8AxGNs0KSQCJJIMy9rP3LNeNsZQzFVfwMkPKgWmxYiY7c7YkoGpJLGDc7rJaXGxDx3JG2HUZFSKZrrEzpDQAQ5fYE/fzwlSrppqMylRBJFiC0Hhtk/OMalHMVKiPxAE0gXQlXvKI7bJhu8YkN7EzFOlTWon8ZeoggfCzw5JdR9bYyluFJppAC6jP8AygmEu9mOzbblsWpUj1Vi7mUOLkxqb8v1vu2FVIKWF1KYnVManIbntyeBg1YbWJQlBaGM2ltRPcNHLeWL+2VByX2SODLDS/JLHs3bFqIFMAEdaiHBsBEOd3LvuQdhIc5lis61E6ioqCU7kxJ3Ia4gBsKCytRhVWzHxL2J2T3hr8jthetlPEdTyVdCRaCASX2LkN98OrYlVJOzpdkiXdR2LMkecDY4rlaTKJKgwimDZymA3o+BOJWwAQshIAga2tNovOJjPOdSISkKA3Kh6/ELGPTEwHGlnVkKBBTKS7cgAKgeQU38pw7QrirTUlTldIsow7CzbFjYtzzhPP0UrCVvpCtv5ht6vhf2VmE0yW1l4IcAefnt88aDcq1ddMLJ6kLYhxKTMk9p4w0opqoAJDkONuoavrt9cZdMoprqoq+52Duk78/4OO5fM+EpJ/7ai6SAdW0W2P3fAj+UrCogoMLYjqZgQLsryHfcYJ7Np+9TrGyiAX/KxLG0hQ+mEfbBI/EQ6RdhD7AntH0nF6lcqQmoB7mvUxLMyTI2N1eZOH4mUvKpQpdFSgKdRignZQu07Nt/LxgmVIrBVEpYMxP5W7diCcF9o0vFoJqBiaZBe1obyacJ5xqdROYphxUgpdgFvL+b/fGSY9lZmohWhRZSToUDwBdjsQXw0KRytUaVnwieiHYloO5h2/tg/tbICqBUQPxUDy1ASxe3Y7/YHs/O+IkoWNp7GObMdsSXz1K2Zpp6dLqG7bLmx/T1wKrl01wFJU1RNlvdwXcbjtjuTzaqdTw1dSSBoIsoN2udmPHlgYyLL1US6FJdaLEOx6fN7bfIYola3WQmqkEAQr80s6VcD53xXLUV0XbrpqJ8w3I/XdsaidFZIS7pASQGsxMdrfTvhPMrVRZAYqUCAWdoDqV2Dj6CHGLUFUouVJojXSAT4lNxMe6PQAnsW3iUGCTJXQJh/epmI7T9/m2uj4SAuhYNrBck7lQO5l/74HQ6vxqSQUr/ANSn+Zpdufux74og66lJBQoa6ZACVxYw3n/nBctQbrpqg6Y5cyBzIIY8tjlOmQPwTrQouaarp/bj++BUKlI1B71MmQBZyY6T5n9jCmuSoCUyDqtAPuxz72xdvLFMypTKZJBhum0u12+If+OBVFklIFUA3H1Eyzs3pOKVF6kP4iQLkMQQkkkeoBV6pGLEFSWpiX0kz1MWbyPCgX5SecWVlUlQSZaCQwhuYNgOPc8sY+WzSFVeqooy6mDOR5v/ADejdsa+Qr0yFqQglzcz8thAv3GKhFV0pBFJDlBfkQxE3sCb/EPTPzHjzq6UvueOAOwJNnngY1UIWroSmCloIlw9h/KoBwMYntXKgrermDpLkJAg2me5G2xwxJTrUqSgG8ZezW1HcIcv5y2LVEOoVMyuDZD3d5Ued23747kUrJP8PSTTdgV1HcvLuZVHD7YIqhSovUUrxFA++ownnSnYfXEBK6VALXUgM4QIO7ONv8vheipiKlQSBqT394Aq7dKmfh8NCgVDXUfSQIUGJdRuNgxae13wJSipCitTsgRHVdj5XHm+1wq0U6iFOBrlpkG5H5e19r2xdNQdSwB1OwawLiGDOSDAdnGO5GldSlMQnSkM4AmWef1wBQSEOUwQQB6PMOfeLcYYkqUQl03qKYnkXYcPiFNhq6ABpMNACXBBgwWwjm660rUkP4ikkkn4QQXU43v8sUOeACAHJOpKSHn0Fu2MUwDO55aaightLxDfYNiYYVRQfhQYGw2DY5jWwtnMf9/sAR2L3GMJYgef6J/qfniYmJl6HOe9SP8Au/8AXHPa3u//ANB+g+2OYmKKnc4PwlndgPRxH1wp7DWWVJ3+5xMTD+057K+EbRG1jtjK9jLJ8VJJI8MltnBgtzjuJjNLf9lKJBc7n6W+w+Qxm+0Q2YqNDlL95TiYmKKm/aZegSZYAjt17cYt7CMp/fxqH2DYmJiI1QNmFdwH7+eC+zZrVHn3BPDGPLExMCKezVHWoPDqj0wb2MkCqoCACWAt7x/qfniYmJM72zFRx+T/ANDjVoJCh1B7Xn4cTEwpm5kMKoEdR+iA33PzOL+1aCRThKRGwHfExMTJb/41RS61aQ8ywew3xu50tRS0dX6p/rjmJhXEnlSxU35k/Y4zPYNMKKSoBRFJJDh5ZMzviYmH8VUrVCUST/qkX21KjGchAXmaaVgKSUrcKDgto2OJiYb9Fb/tNRNUufgOBZ9I8VIYNrSPRkx5YmJjJL+0z+LVG2pvTUiPKcDyHw//ALF/RLD5AADyGJiYoi2alFQ7lbE8hnn1L4TMN5forExMZ5EKgsgQTv8AfExMTCy//9k="/>
          <p:cNvSpPr>
            <a:spLocks noChangeAspect="1" noChangeArrowheads="1"/>
          </p:cNvSpPr>
          <p:nvPr/>
        </p:nvSpPr>
        <p:spPr bwMode="auto">
          <a:xfrm>
            <a:off x="155575" y="-2765425"/>
            <a:ext cx="76866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data:image/jpeg;base64,/9j/4AAQSkZJRgABAQAAAQABAAD/2wCEAAkGBxMTEhUTExMWFhUXGR4bGRgYGBoeHhofHx0eIB8eHRobHSggIB0nIBgeITEjJSkrLjAvGh8zODMsNygtLisBCgoKDg0OGhAQGi0lHyUtLS0tLS0tLS0tLS0tLS0tLS0tLS0tLS0tLS0tLS0tLS0tLS0tLS0tLS0tLS0tLS0tLf/AABEIAMIBAwMBIgACEQEDEQH/xAAaAAACAwEBAAAAAAAAAAAAAAADBAACBQEG/8QAPxAAAQMCBQIDBgQFAwQBBQAAAQIRIQMxAAQSQVEiYRNxgQUyQpGhsSNSwfAUYtHh8TNygiRDksIGFURjc4P/xAAYAQEBAQEBAAAAAAAAAAAAAAABAAIDBP/EAB4RAQEBAAMBAAMBAAAAAAAAAAABEQIhMUFCUWES/9oADAMBAAIRAxEAPwDzSs2FgJXtJ3f/AD3bHF0WJKTBcB+5ieYH1wHLJ6WHmVNjSVTB2uElgw+9v3zgvSN5OiXDEKAZKQHLnlvIPhqpT1JUgloeophJs302wtlIfSZYgG5f9h8OVkCwfT5FlGXJces95x5+XrpC+hyXdyIj3UwH7H/GJRpudSrWneZtb+2+GqlCbyfea0ByHtYWDfXDYypShCkysjoSraDJFt39BGHVI7kUtEa9tTBKBcGd/t3xM6krSEoURTCrh3WpoZ50xD8jeMBTXQ2lRJDkqVvUJfpB5kP85w54yklKTC27MgNYd2M7hod8OYfSdBawT4gPibqI/wBNNiH2sHP3nC2Yzo0agygSBSQx/EMBUMIdhzthnMUxo1EfguQrSSDUIMM/w7wYd8BzCVulSg1TSQhP5AwCTEOUuDFwDGNxlmCisalJZVU/ESnoG/Z2+QbGuml4TAq8SosOAACXguYP7fAwv+GSmmyVVqkf7UmNXnG7bepqJTSPSXqn3iYCSksR8tjDF4bDRAq6C2rMe8bIDgpDQUhmaGltp2xdSiumVKUmnTS0D5TuTt+hl6ozSadRPT4tYSEu6TeSzEaS0eVgCCrnMwpNQqrEVKpcimgBgTy1mJsQTbjFhER7Q2pp0IPx1NneA/n+2OEqmYou4SqqozqqEs8WHxctGDU8mqqDUzC9CR7iJDC/SlWzsLvaMFq5ttKaVMpAHSpmJZg7eYLgkvvaNRkrTyVVZJWrSnyCXhnZ+AN8MoOWRuVmfdDu7ETYiD+5xBkTVJXVX0sC6ja43gcY5SFNKQKSNZS3Ur3dxtNz9G3xVD5T2it9NOizz1yIYWgDy5fFKVRaiRUqIptYBLl9mAl8BKi6TVWouCfDSGhtxs27/phlJ6NSUppCwJMncb8NtOHQHnVLJYLVo26FGxm4ZtQdosML1Qr4pA3NOX3sLO+/pfDWUriHqVakOwhuLmzFsJ1SlKerxQWgvvezDff+j4kHTQlRgJixQvSe/SbnBElRS5VWAdveDMBuX/lHzGNPJZcGnTOpLS5KS/2EuJdrRzhXNUkpAD0yQ8W/lsYIj97a+AvUSkMIJEOqoSWI7QMDAawIiVJWCA5Hwhr8cOdjhwUVurppEjhi8RY/t8JrYlThSFQAb28/X5YyVEKJLoIUqbOlben9NsFpZwiCrU0MsBKo/Ksbz64Wr0yPfmQy0cn5Odi/a2IVGXHiIF3YKSSwDuOTdzY2xJoLrAlBQSFBMwNSbltIhSbfWMVrMtCwxBcFg7KbdB525+oxXMMpKClSilgHHv0oG7SDMW4wdFQK6d2BZMaiBFREQRuNz5QwMzSUlJSFFRMH8wDFv97qH7uajUBlJIclUy3Lgu42I4Y84Yr0WBIAYh1aeOQNiOG2OEqtKQp33j4ojc9QBYjf0xI+iskBitST+UFTDy7YmEUJSoAk/KmD8jiYz/mHWfkKILMfdY7/AL24xreB8ShBMR7x4A47xgfs3Kx2hy9gTZ7Pv88aRTrLGFEkObIS1hyoz6458ufbUnQFFKgAA7pEM3TIu4L7/TDFNDMqOkl5gzYTZj5u92GDUsuQCE+6JZ9j8SiZD4Nl6BCCtQSREmAD5HcBvljncMWySklKgFkgSSGk7JfYf5iAOZuspiCQFKYKKfdQmwDB+1vLCSUqpEKQHDkjV8RmdLDY98Hy9RGrTpVpMqkMo8h9o/XnHScM7Or0AoBC1Js6aaVb/wAx2Nx9MFZAPWWAc1CTJ/lB57YFnFufELFZikLaZZ52Hf1wnWSkFNBytKTrqqeDZ28gk3eSRvhzRuHw6xrUkFRBFJDOEgG5SxdyWvJFowWpV/h0uXNZVkqIO9yePPu3YXsnPJCKleqkBFqfchmEenzJ2wrmElA1r669RQ0gj3BcH+UCLfScWdpzWlOpIBVXX7yoZIInbgxtbtg1JISk06Q1VPjLf6cbl7i/pPdNaSkpRSJNdRDqGzg32hwf3IaQUUClSBYk66g+I3udvu2NAynMqSk0aJClLUrVXa/kTbfqFwS24xBQpUEjW5qllFPEH4gS13d3sW5ZNYZZCkJU9TkgMndrSsWYv+gTp5cv4i3CbEkg6y2rzcuflgQeVScwoqW5TYvAMTpAhyxdm5w2c4lP4dMFSg7E+6H45vs2+B0wqooICWpksAIlt2cSz8A8vg+tNNQShOqol34ZuBvuw/yosjJEjxKpguwVZ5gQwLvbv54MhWoAJSEU9RSVL0glzt2cj9uMXzYSBqrqdx7sv6cP9x3wDMyNVVkpAhAFgxL9zYeuJIlRIHhMAnpNQhyGJUWcO3ft2gRNKPeqrLeTg+Vt8H0OhK6vShx0h+0ncm5t3jB8qVKiggJCnYlIJIBYw3cc25fEEyIzDAJQEJYklhZ7T53/AGV6qa4JKeoO6ukm/mlrEyIwelRSCDUrqUAFdCbEkFxBYX+hxmBNLpKai0q0/wCbTd8agM5SrUTTimwgFnEw93k/fCtTNAgEoKmUSSSX6TZyezWH9TnW5IqIqgMCkkFxH5v1bHF1amkA0XKvjcy0GS7wL4UqfCGohS0liWuLuQzxECMd0qSEpUAtMlJBLHmRaVbvg+azB6AugltTLIJdmgpG7GSH8uMcCdJaFIUNj0qE7jjnBVAaNIByFzyb93mZ4DYAqlqUWLLTCSCUgkvBDdKwCOx1eWCLQHJQDsyX2f4Vb+rR64tQ6wAW1jqVsFfmgSCATHLd8SD8Qo0LA6nVrj3hyQLNAPmDitWmArxEOA7032VwfPc8YlUkaViGJ1dgI1H5aS3IxSgoCVTTWCBuUGJb80/LCD9DMMlSAkIOpxwlR8/gjg/fAK9K7IYC6fyt8aT+VreXybyiSkhJYkFh/wDkSQHTzG3mG7zMsQFA6fhCmlFzoU4t/XFpZhpEzoUe6bHvbfExTO5ZIWoFawXkJkTLjsb+uJhDSyqdBBABIYMfivA4/wA45l8wdQY6up9TNMTew2wKmVJKhKgRciZMG8b34w2hfhEKIGxLD3UiGnfYDHk9dWvSpganT0kyPiWeB2/pjG9tU1BWhAbSHFMHpQPW53jGhmc+ogqT/qFMDUGppa72Co88Z+XSFHUQdCR1aveWXDEvfGuHGztX9AZRJqPJU0mort8KeOB6eWNHL1XId1BCdnaIEbSW5ntjtSmCyiyUj3EBnPkPudnxysdCgqoQ5A8OkA4MXUCfKTJ8sdN0Yi6xqJDACrWJASfgEgEtbz2Z2jGd4KtJpU3BN1bKYgAEtDP+4w5QrVAVVFBIUodLi2z9mePXvgdRfhJEDUptKRsowxSS24WFbyP9t50kyATr8NSimnR6jB6j3STtAbz5k2bzBSP4h5PShDOCG9Opw7izG7tjispAoJDqhVRShIhwHd3+V/PCdXMPU16h4dKKfTC12c2h+7HS4uWvakXSLppe9UU3i1Ltq+HYAASdmYc41s5X8FPhIipDmzeQ52ngbvhamkZekVz41QwSHd3Ll/nimUywShNZRJVISHgqf4uxefQicQCOTQFFVVUGQke8T+z9/LBKqFVlEq6AGcWA4bvaTvi9LQgCosFSlHpAYEFiWKXtDN9d8HSgrXrWnSkCXsIdiWmzS3GIl9Slk00IUlPLMTDu7wzPz0vi4GlwlOuoGSWs/KRzILO/NmK1TNa1aUDSkO53UL3LRFztc7YNTI/7fwe9UYQnkPIAn0fsRIvVpFCtJOqq7eVtJ4abXiwxK1IoOqq6qrg6dm9ISmXL9+HxYUwo6aQBYdS1cnceT3/zjgqR4NNIWWOpckSD8y0+g4whcrAD12UpyPC4cRHG79vUFXTUvqqK0oDdIiDuzTZ/2MBp0TTV1OuooaWfd99phhfvhj+HdQXVWWgBIAlhAA3HbviS6V0UKSUAkkEdWlnJuxBV9R72M3NKSzGjTYXJSQZkl3/ZONeqUABkM4ZzJhza3Jft5YBXzhKLt2KRxZgIaI5xqCsmlQQp5KHMBtQYdxLkB8OUMvmNY01UKYNKruX3kmBhrI00GUhiOGYFlbHscXyvs4qUVIqvqDhKx8o5YNHfGmUXVX/p5lDOSy0p72IF7XF++M5eVqISVp0mmXOp9w4EDfjGwqvUSCiol0uRuWcfCfWx4FsZuYolDGmdWp3iwBDgg8FQA4JBD4CRpISvqSZS4YA8qkeT6Y4fy5VJA8RPvuICW9f/ABe7OS3GDVED3kBtIZSezQUndLODv54XJKT4iAQk3c/lCQQwliNPDvsz4EZ0lY8RIGlJlPcHcfllpu2OVwkAFuhR0kB3BJ24PfhsWrLCEhQcpU4ILzfUlhuHidhcYsEhLqZ0KF/yiWIjY3B+kNRK5OqnSgFepCwyVEMUmzkbTcbbd+50LkFJ1jtC0vv/ADD3gRO/Lq5lOkadI6pQziVANN5CgG/Zcyr1E6ATrplol2UBPYT6acX1Jl0BSXRXUhJdk6wGngnHcJmjQVKl6SbgAGd2gwb+uJgwHA4VqZ2ADBvSe1z/AGw/mMwkI3KgQwN1rM+gH6fNH+I8PSEgmWAABZRZ4Z48rt3wUhQ/MwVop7df5iJm/o24x5+HD67WlqHWspW0DUtQBZ2cJDWAbnYtsMPZllINQgikgMgcz5yeSMXVk9KfASf5qqmeUgkzukEE/LjFcupNUFTaaNMMCQSnpIJebqte5GOodyWZLfxCkusv4aHswGktdpv2L3xK2UU6alRzUUH0na1/5RIYNIA5bns+smoV1qhACOlITwGaLXIPF8EySSsVKy6jAJuA4BsBHmzY15WV9HhtVWoNuDdSi4AA3ubWbCVeh1msoXhFNplh6ht7xzhrM1VLIr1QNOlkIYOSTA2DzebeTkWopPiK0qqqLBOw06YbZKQWe7n1wEFdEumg48So5UvhMOonY3Y233fC1LKIqLHTpy9Nw2xe5c358sETllLOlLlUAkm8DpaAGZm7JA3e3tBYSBRQGSn3rdRuB379+MMFKqWai1AwgBklU+Gjv+qvJ7Ph4JFRanA8NCel7NdzuAeWO3GK1WSE6YKveMv2B4ftbvJwZVHw/wAJJfUQpSeEvGnaT8PaGeQu5ZHjKdQaQAC7JZhD9mgf5S9s1XUUBTUn94b/AMxAvNsOZrTpTTpBypR1GxE2mztPDNhL2kU6fDSshILrPcXIG8lm+U3oidFTp6yEoB1Abn+p/v5h1Km6VuEk9NJN9ve/vgWWoklOkdQH4aHcIH5lHk3vgoGhTIIqVle8vZGzD9t9sIDRRcEVGpop2Q5BIY6SQ0szPyD54YypUqKaAhH541Hzct8nsJGBe0croIXUWV1AJTuUnYfJ3Lb847QzNWqOl0JIgcjZ227xBOBJUCaB0galpL32diFEfyy3Iwbw9PXVVpNwOWEAD5jiXwrnc2KadCWNQXAkCz9Qbh2EfXB/Z+YGlIrOSCA26gX3aI4Fztjcgo59oguEoAFwTKrX4BaN8Le0swdIZZglnaHaJlsbpp0iCpCQEsGYudIbTHLXxj+0kkxqeRBn74sDmUPTpI96OnjeCRdwL740KOSC1MlUNYwe0duRhfLIGvq6QAAD9TG1/phmp7LW+pC9QEuCPTy9OMVQeYqFDIWl0bWcbljv6/TGNXrGlVKgqCelUsQSGSoN9PO4Y4215nWlNOozzpVF2Zi27t+7+ezNYCqAtPSkgEcuFDV3bSW9ezKGXSUFGtTASke9TmDyf5VCfPC61litD+CtgocGXDA7cMxBOGqqTRqBYLpVezKBLsGDOH/vM0XR8FYVelU4EJfie++3kBiQZywpKAVNJRhWyX3HIue48hiUQyjRIlUh9y5+hIcelnOLJy5ZVJQJ8MkpbYAuz/LydXrTLUAUE/8AcQwfiCUl3YAAEOTtgSopFafDUl1JlJG4d4e5YuDxjtFJKRWptqBGtzwxF4L7238sNZukpqdanp0qEMIce8Im5+Td8SjVSg60whYEflEhQhpSSPPmcKGX7P8AEOtBOlUjpBvcO2xcYmFFZeog6UgqSLHkXxMS7OZqmkIOgJUodJiSoi+9icDQoBRdIOgMlmldipwdv8Y4UFKy3wJ1SLFRHHphynSATSQbt4ipuS9+9xffHLyOivhqISifEWXVMgMQeBMlu2O5mmDUGXQegF1xBIYSw5O9nMnBKea6atdQBCnSh9oADjyF+2A5ZA8IHqde72AMgxMEb/3YAVZFFVZQhJCEiACZaCoFvk0scFzOaQuqKKFEUkHqNwo+dykbP9MMZ/NihQj31OkM73mH+FvqIl8J0aLilRRuAuoQGhoBcQZPocMA6M2FFdaqGQhtIsCIkX62A7nvGK6hqTWWSKq1e6ElkJBLMTMEeUzg+czCFVgg/wCjSlSRBWWLJ7hMfPfFMnTQddRcF3HYanZmaQIaHO2FNRGSFIMh9VQOHkjuXBD274Ur+z6QRrC9fUwQA0s/vCzzE22nBcuKi2W5aHmEgQEgztGr1N8VNM1agSkdDu7X5JFn2+7YySuUyoCTUXMuxIB1OBbsYDdsEy6ygLrVL7izGQ2zflHn2xeqPEWhKT0pJSEy5Z3U5mJZ77EYJ7RUqqoUw5Skzu5P7PIjBaWX/GED+Jf8RdhEnaDuB9A3GEl1whJSx1NrL7H4RO+7HDVQhagu1NEIDSp5IYm/b9gCgXOvYvUIKbgdNMPvs1rYYK7WrKR+FS/1Ff6hAkPefmX4UWwdNVNIJp0XUu6lAWN289u3nhf+JKEKW58SoYNoB6iOzsPUYIvTlgG6qqrMHbz5u0Xts+EGRQRSGuqSVmQAz/Un584Blk1KlTSr8KmrUtImQ4Cg/wCUagQ8DVZk4tlqKUaqlYqVU/KZJP8AaJsARyMGzOWq1UGqQwp9aUOPUAlnKkul4uLYsQSlJDIopC1i6rh3gvct8pxMllCCF1C5JAPLduw4wcZqloAoDUFpd5aRxd2i2O5WhUUpJVIsp24IttP6YZQdprgaUAAxqUzsoBiYvb5Wc4y87XWVBKtKifTccY28tQRTQEKUygkcF+wYQQwHNrYySsGtYENuGILHn0xqUU5k6YW4J0r77+RwShWXRUVCX95PP1vwWwGpSKAXcbg+mHKNdKqelcLFv5nZm7/LnnGaSvtFSFgLSbnqEO52s77xsMYeapBWkMNYZo+HSoM44JnmJw4Urp1RUvMgWbgfdzv8sc9sjT1oZtYI/wCVRpcSCPvhgqvs0hQNJbPdLyQ2w+4HY84PQR0qy56j7yfn3+fzvgOYSXC0DhSWDMABF9ifpi9ZSUKC0tMtcsX1Anye+KxM8q/DCvipKnyhttxDkvf0iVgLJIIQsAXY9iX9DxJ9LV6YTWqBRA1pOkCz3B+WqTgDBaSlIhJuRJsxMxYsbRbctRpK9CjTliCAGhxALbQPtgVCmDTqU3mSkvAUli3d9I53wKv1U0qTCnYuZJmXO3ulu+LmvJqJiUlngEhyP6+ZwVNbLZpkgKS5H7G/EY5jJr0yFKAdnJHVsS424IxMZ7ONtIC2Sb1HWrZkpttAL/TCOczzU6ilAgrdFNoh078TbucHpZgpFZekggeElrgENO0Pvhn+BpqWhBZQpU9akjvJ6SWMS3Y4z42V8HWujlCodCQVHlSgNx3J+eHaNL8RXSsJpQ8TpM6gfWwdhzhP2a34uYJSpRWQLu8x5gTchvLGn7PplOXUpKiVs/cdRkHmXsbeuNWgh7TpldfUog06Zc97P3aGeYGB5RRp0jVbqNieoBkq0ib8R2w7nF6EJp6X8UgKPDGZF9/Q98J+2Sopp00y6lOUn4UqSGLXkv6Ys+BzKjSmmgypR1Lm5J+Lu7fu5s03iFJDJJSCHA6kgsCW5IjhIPOL5CtrWswwKRtZpLiCIA/y4vkqg/ilVFk6ADJ/MYLkGD0CeCcNRrxBTSKQIJVcpJ3IeNj28vQ1VWhOgK6mkuen0E3777xhfKpQorrEhPceg3dJLACQScWytHqqLKRpLqLEvvACyQwEXPlMYaUXUNNIlLrcJjY+rRcmQfphWo4QmkB+IoSQZAvccmfQ4YTVQSqupwEvoSxBbllDd934wlSUUoVWYeLUZKOZ4DWD/aMGIPPqSlLJnQQlLb1Dv/xdrXfCxyJP4aVahTBVUd+os6pIjcT3xxtK394UQyT+aot5N8XXRUhCWUTUqEleq7Egmxb3kpZwT727Y0F0JCj4pSRTSmBDiITeSO02gyQoEOpddY1FMgcmwDWYfpgvtQ6UpopIUSxMX2E7gkk+nzlUAFNEGEjUo8sLNtva5IvhiVoKL+NWMjtG4ASBsGIb9lulWqZhbAMn4QLDzO5gfPCGcQpVTS7pT3dyWsWcDae8zhvMZhKEoRTcqUHUQ4Zx8JG7vZrRcYQJS8PK1FUSNWv8SmAXYn3kw4E9Qf8AMfy4vl6lRZJs4dk9/wB2+2BZzKUl0k1ELAUjqBLsFOYLhnNizlibw7A9o09D0pJADqEu4cEcgxszHjEjVMApYSSgukFgXkEjy78+gEZbQrXsYLj97j7Y5lK61lUmyvdZpY3vD84YRWCToWehQcP8Ju7nZyf2+NA1/HIVSFJXQpJdMx5GHeAY/pjIzdJYYrGkCEiOn5E9R5B7DuWvllM59zYi3mfK+zX8omspVNaVh1Cx3UnctzBvgiXyaFVqMh1AsWIkQx74RrqPhLQxJQQWAJLAhbRLuGME2gXwT2dnlKUAVaQpk6Uw12dmKpAEn54UpKIqEKJYHQVEbG53sftiCuXrQUuxT1AAwQbze8x+bBXCqakH4VbcKn9DjNqnw6pBMpcKYGEknSXjZjO4wegsCroIJcMCobsGLB9n+eHEmcY0kESUnSS3EDzcEfO+OBfhrCyemol484t/mTi+Vqgqq0wCXDiRcXtuxdu3GFaFPoqAzokCN5YG90mO+LAeyiRrXSsFdQ8+OQSG82HIxKFMlCkQwYjcTe+9jbc4V1l6ayRs5LSdTD1LPPfGtl/9VYT7pSYuWMgO7wGk4y0Hl1J0gKkiLkWgR5YmFmBllegxMZ7R/LalooAkKFUlSgzNbcyIftjmVzCvx6iWYq0JhiAzeYgW+mKKqhS3SCAiiUmLFjL94bzwxlkJFKjTVpAKisxIg8SRvv7vbDjQlZYpUEhJCnqHoAAUCQQG5PUe7zvh32lTBVSCC2t1EQ4EKII2lt/hbAVU0nMIQluhjzLXL8jTPli+azv44QPeSgwC5s524h/PEhl1HUnim8sQXKmLvYMB88YVap+LXrJdqZISx3ctaJLH++NzLVgU1KqTc6mcWBDAEngD5jtjzlJZXTQdHVUqahwZDg9pBHl2wyCtHKAUkkEP0kGQJJDOk3Sx2/L5ENez0aaNRZSessxYvASeY6Sr1OF/aKCCkGV6mMcAkW/3fIC7wwqkU/w9NRSCSSpoN7P5k7bd5r4p6bzRCaaaYDGoWI7BiXm1h5Hza+dKtKKQPvkBUFwne07N5FsDASax4SAG73O83+2Oe9VXvoAS5LiZu0yWnjHNoPM5gLV4ZA0JSFlJHS7hnccenUcBUpJK1m1IEJvBYA6Q7SQduMM5amNNRZHvnmQACARNnDX23xglX/RsPfUrbl93LyP0wztCU8sVKQFLAjWrWHuVGZGzu9vK1kUCuqpaFIISGSSVAKaBIliXL7zhnLL/AOoqk3SwADt0jlvM7y2BezcwUUVKGkaUnpAYQ9vWJs0Nuoll6hXXJqJKNMaiCUjTD6gG7+p7Mf2Zl9Wqu4ZTsQXADwxN2ju2K+xSU0ai2EIfa4EC/PHGHKns6nTy6lVKSdbBtQGoFUXA1C/PHnhDP9kZdRKlkGeqx8xbyI8n7Yplkg6lCCslm3fnyBA574c/gtFBSk1aqFFm01NT8AJqBSQPIf2R/EQgr1pOlJAdJBJ2dSFMCJ+E4QoeuoE2SksGaSOS0CCAT898PJqoprmylAsGdxN/dAOn5g7qwhlMwUh6lJR0gqdASsOwuDpWXEQk72wWhWoL1mooBdRPSk9BePhqJCjbYX0uwnCDtPO2CUJu03Mf1n1xbNoTUDg/7k/EOzHbvbCtOqsKMBgXYmSD3EfDvx5YYLhQWA7i/wDKdgPVp4fbCgMvVKCpHvEJJShzdvdPeQz2fbF6GbCFhyAlQa5HDGe4lnE4HXonXrRASyg8wzNDsJAng9nhpdcAkKHSb3ClWtJAFodO0CAOap6VtqJuz/CxiHghreWK5nO+IAs7wvlw5aA7dUCX1EcY0f4RVWkFEK1BrwYJBcq5T8ptfC+V9m9FRyZUlpEGCY5EFu2+BMUoJCiAJACi12DbeT+uGVUyfDqgdQYXNxx3cGMNnJ9FnGsu7GGAhzMghxzjtSgAKQOoAiIguzb9/rhQf/3SCw06nAu4KSS4/d8UQlJ8dZhBBdhIdQECO4bD1OkkV1OliHkAMRADjYB2L99sCRQSaagAABUQ8gv/AFlo7YkTXSUUIpx7xVxAUfq6RD2PbD6aZ1rLuyClrbz3sXxQ1QyYEJUAwb7C0E/2OCH/AFlMbEu7bgPBkXGMkt1bfp+oxME8PktNsTAsMiiEIrFwZSnVEseW7O+G1VEKr00JUWCRp0ggvbvLAYRzyFrQEJHVUqFXZkuJecaGQBOYJASRqYpee4u7w+KNJ7MAXmFrUmzgFypmDSA5+Hdj54d9m0galWoWKkky7kBCTZiXDkM7/wBVPYYJFVTiSTG4mZ2YifpgfsTPLqUyVMQmpbspUibiRigPZ/LqRlqiSADOoSzKiJs6tQ8h5YyvDCFZUJeEh4e5vPyf741v/kiwKVQ3cpActLAt0ns3r2wHK5RJrpQkAEIBZ9QHWDGoxY/sYYi/td3SAHK1rLdgyAz290fPDqcsldenv4aA1zLmedhGF6iCMygM4d2cRLlgYkI1RDkc4bopP8RUDKADAQSSWHO7/vfFVHcsXqVDqLgljPAnc7M/YYX9noc1lapUWSXMFIMkg8pHywb2dSIq1SpR94hIns5a9/tgOSKguqkhUl7Ws/3v2xnCBk6//TLXeCe7AM/1P6YwFIV4NIAOalUN8zwH7Cd7b418hk1DLVCpRZWvS+8Ebl+/phIVGydBILJNQAq3kl37bXwyK0RaSFVlRrUKkAOzWk3cG2BpA/hajl4/T9n/ABjmTQP4mqBDgADlwAd95wOklS8tWAaACfq/reMIGpBIyq0hQkpDOLkh4/dsa3tRH4CAfiUnabG5P9N8Y+WT/wBKVDlI3ALF2+h/bY2s+olNF0jcuxuyWYW3MxbBiTOUU+HSRuZYHhJ3tdQxn1Ms9GowBAUk2gDU4hrByNoD42M/XHgUfiIqpDmzFO14e28N5mUpGhTtoqAAafMnfZ3DPjUVYi6T0F9L/hge6S4BB2NzIh9+YMUjwiZKYJ90uxcJaUspwN/eV5YHlKqvDUj4klg/E37sOfk5wDIUimmVkE036WLaQr9GZt9+w1QTrZOlqSQkhBgIQShpOgJNMggNcPpLAth+ihKlJpprVgAAkJV4akvtKkazI/Pt5tM1m06VHcqAgW0iGa428sUTlRp8VQU7ReI4fu29rxgsTSXlqgKuqisWca6TTBCTr1OdIuBGzNi+ZpEFhSWkwiAlQYQSdBLOGAdtnwirPrBpJbphRJDlyHl2e4j+X0DNXP6yjqI1KEf7jPmydsWA1ncyE09Fjbh+SHkG4tdx3wtllaaLlQKlFSmBkTx2Af1w17VrFLlKiAl3IO5I4PkOZO2Oe0c2oZZCndXhped+kmeZb1xFi51RTSABjw0qaPeLq5/m9Y4GGK2XPiUKf5Wf0n/1GGfaw01aQASxWE2Eh0uebq+mLJKVZkp0AJ0klkAkdQDsbs7t2wBkguurUuyWjaSbuJ6bvhNaFJpO5lZL/wC1Lc8v9MaNatpVXSaSEoGlkx0mXTPxAM95PY4UrkqpIASHNgABdQ2Ac4b1UDmqcUwzMAD3LEHb+b64ZzoCahVyxd7PoDX7NimZI8SnckzMQHPPCXxZZ8RI5TBngEjts37GCQ1n5gsohxiYf/8ApVMyUP31N9MTFi09kspqqpUFNpQFRBc7Ps4JnHaOZSELW3Uk63SXPUGkxDqAJB4jDNPKCmKikzq6dMwAkpudp/dsLsg0RoQznSxN+kkuOIE8gc4MLmTrlGXJkdCiFPYwN3J/fGFEpIyzhRIUqDxKWj6jyxqe00PRQhSQCSI4uYttt5M04tntCadF0hSSsAFTbpJ4kQ+JB+0sqnwKQFxUDzfpLtvt+3xZWpGZDEJte5cfPs3YTxX28qKWmAKgl+xb9tthnLobOL0r1hg/Y6XDeUF8MFIZ2o2cALEC3HuiIi+HPZtUnMrDkukE/Lv6Fu+Ec/U15p1FmAMjcQ3nAtGCeImnnAVl9QABceXnyA/IwKHMnV/FUlzK2DCSSHvtYc+mL+xnoZmv4raj7qDPw3+/yPDYzv4hVPNkyTCkjhwxLmIwYD/qyoyShn5IJ57YiVylQipUSTHiFm2TLX2AIH98Yun/AKatSb/TXfcS32f541c/qRWUk2cbyYwgrL/jZmmYCqWoebR6PigEo5jVmkqAHUgE+bfPb6Yay2W0CqRZepAfsCXgWE/sYBlMuNWXqgu6A8FgxlyRsD/fGioMtSAqdZOzdQcD6tqHOKmMijTKstUSGdLKHO3HZxjWqKJoUarsxYzEs3Z48/nhH2aoJraCWuPRyx2ix8sMZbMqpoNFZBCYLyCzMW/5AiBfCj1ZKV02LF1HS07AyD/sBA3mbjFsitRoJSsEkVIYM2mQfXSWA784W9n0SkaDqZCioTZJEfQn5Pjb9rI000lAdSmCExK9leSQnUeyVQcSZOd9nkq000uPiS7AlgUpswffgEPBwfLqCVaNRhrly7O8NDB59djjSyWaRTQAlQClKUOospRJJYEjdTyW2wDP0krcsUKSCLCZl22keXZ8SJ0qSNJKQHdn9ZI32+2EsjVFSoQmZDjZzFhuQQG8h5O5PKg0upy5I4Z47bgu/wAuFaFYU19SQhLBQSQ+7c385sMVA2YYdJhIIGruz9XoWY7tywzcxlzpNZXwe6nl3DxZ42aXMDGmqmVUytfSC7JMONyeInlh2GERmlKAckqs2+1xaCD9eMEqsLZyuolNORqI1eQufuPUY1M/mBUUKbX0v5Au3kA5vgK6QR1HSSSXPAEgDtfzY+WEgl1mvb8gMAwCVdgQWB8+MbB/OZkVK1BI/OS3DBJ3b8uOZWtoq1qgcfhlPlqULX2474ycikla6h2JAeQ5v9I/5YNRzCU01rnrV9E8+ZL/APE8Ykr4RFI/zqJTdL7QfMCHwdJBVTCC4AJfgaXBf1/THfCURSpgl1JLdtTm4m443wKhUASpRhR0jgks5IEjs3fGU5Xpupi7JQ3/ACVP2BmMEyVLUkkMHUVETABAhxwOeMcqL/DW/LR2Gn06gfljqammqimzQEx/tnY9z64onTQGymDA77i/rfExWrWDuAGMhiwY2YbDEw4mzmV/gKAhRXsHY3/Qj1wrRoq8OkFK6SWbTp2KXBfv5yLYZq09NNaRB1cCQ7PbkjCxpq8NBJZ9Khqjmw8wI7mb4Iaa9tl6SdRHwg3chm9fTCXtweHSo6LeIQz9jvxFv74bztLVRGpTqpkq4djduL/LEzNHVlISUlJ1gP3JPm7EeuBBe10leWgy4UOXALz+9sNVMwEroqVL0gCWZ7T3/vgOVGvLqSLgEcD92+WBey86s0KQIhBYK3L6Wc+f37Q8VV/a7CuVgPqSAHsOpUv3DR+zf2kR4lNZAJYhuGAZi3+GjFPaaNSQrSRpILPYM1+PLjBFo1UUT00yDDub+vxYyV83lvxaVQXIIL+h/U4ntOFU1/zFMD7taw8nOGfaOYT4KiB1UyC0Rz5sJb+uE61c1aCtEqPUHuefm2JFv/kKPxKVTZmLj1H3uTgPtFQTWprIbWnSSNmLiN3fC+cqeJlWBlJ1txJcX7kd2F9q1VeNTQhKus6VJDbhz9Rx54UHks0pWXUD0lJCwwZgoQA+zLtgua1f6oDm1+DB9IB3thfIaWprMp0mmqPST3DjDlCsaC1UlB0KhyLhixB/5MW4w0Ae01AJFdL+6Aph7paJt2fsnnE/1keKA6x747DgWsfv6lWTTXoWCaVQM438idxv+2NkMsctVs6D7qtlBrHv9xPkFqZKiDS1o2AcPDdiYDNa0A4L7DzJqtWU89NIEF004csZ1LhTNYIFwcZvtBCVLNJBBoAg1gHYOQpFMtdx1EP7ukEMvG4tQUlRCmLe8N9+oWPu/LElc7l9ZGxFlDaQZPmAflvdVZ0IUFCT5zJUSPRp/pixSoFLSQABwouQHs3w8iRhzO1ipOgJiDqlmLs5IAskvv7tnxJm5fxFJISAkJc93sI5g3P2xZeUQAVkFaknf5lh6fMdsZ1HPKBWEhSvSI/m5vGNChSWotUISIcCXe8mIH3w8hGbVzxXUShp+FIYhQMF/T7jF1UNAUELJqsAVMGctYPYRJ2G9sSsKdBZITcEG9i39R6g4Uyqyt6iiyTcy6gHI9LzdicBSooEMuEggKbfZKUtsf62IOCVw5poRpJafy0wnmH2MRt54XXX1rASlLgRAdLly5s0P6nAVKKUlKXkgki6ldt229ORh8B3O5nxNNOiCEJKkaXDD3SSQzmxfvhc0wtZAB0pckCekB47EkzfcuJF9BBFOmHqKqEnSZD6oZ/dku0O5xaplWUlFNtQLrIBuHBMfCHYd+74tGKLWXKz0nQoC7OAyiCeCQBLwcWSpWlCFJPWdZtYMrSZh0hI2MEudiAhaAwLAJJdpJGzQdIJVN3aHGDZpQ8VJL9KWexkT8i37jESppnWzvok8uwLObuVap5M4rVzKRU8RuoARuCXcn5M5u/ylGs4YByVgKIIcDS6SXHYeiu2E8/STqBdgWSVv3JJ43hnxJq5GkDTT1ARv2jj1xMBqV5ZBUEiAzkMIhiMcxb/AEY0/ZaKi1EFQ6hBPIs/ZwcXqvUBpLUApFM2LzBdv+Pq2E8p7S0LZTjSr5iyiZ5D+uHM9l6aMwKpWUoUQowXN3Ba0B94IxNU77Ky5KDrU5VqcNZ7gP8AbA8hpP4ZFhpYs/x+R3O2+OezKpQQm4YMJszcORHG2K53LinXFUBwZhRAdmL/AKDzwIr7LIHi0tPUNSbwS0Xd3v8As4PlKqgupTEBSek/7pFuAAPU4vmEhFQVWDKhXnsR8/piZ1QQqiummwAdiOph9Lz58YYB8vRKssuVF1KAcks0D6pxnezK+oGnDEEOTL+QtP6eeJU9oqpuAQaalFQVyTKhdpLkbYw/aZ01E1kFkrYEP7p2tyBgLS9l5pQWqjU95DpPcH9N3/vimRrGitdNSoTKSdxt6uf3GK51JqAV0himKigLp3I8jPDE3tg2WygrU3ogiqmUvLl5BPBt9owIRZFOoOnTTqWDTqeQeHu172wBVNFJYorDUiXpKDwfO+oPHnvODUymohSFKILpAFilbbcnVb15xxaRVT4VUtVRbsQYUNnP6kYUSrI0KUKg/DWQKjBhqhqjXANi1i4fHXDCnULpEU1tdjA2fYd28jjn8YQNFUaagEEiFf2P0IwHQlKCCCaSid5pzcW8n/qXk0MkuVUMxCngu4A2KTw4d9/pg1c1KKPDWnxST+H5s7hpZNyLxHvB1ysaUprOUAOiuLjz/XY+mDZNakkeKIWAEE7DYchXxEelgDgS9EnLpSB1oU7qN1KJJKi27m1miGhyjQDvSU6VEQ7wJjzIAnv5YRzRSghBAKFuX2PcMYMz6encqipTAVSOtCgVNDg7A95Ltz81NxFcR4g6Q5Zg0Ahz9FRwOMDzhpwXURsDYQH9X5/TAqFYWUCSAEzBBaZvZj64DXqgCAkdtT8c7Opv84EzdCyNNNLzaAO92B8saNCkpTipUCUguwu4tJDCPucZuXK1KJZbCBGntBO/9Rho0TpWpakgqIB5gFyRayTM/O+gD7RNAJKkALU8ay8am8nYu27d8ZeWzCqz6fdDgrOwkkJ5h/8AxGNs0KSQCJJIMy9rP3LNeNsZQzFVfwMkPKgWmxYiY7c7YkoGpJLGDc7rJaXGxDx3JG2HUZFSKZrrEzpDQAQ5fYE/fzwlSrppqMylRBJFiC0Hhtk/OMalHMVKiPxAE0gXQlXvKI7bJhu8YkN7EzFOlTWon8ZeoggfCzw5JdR9bYyluFJppAC6jP8AygmEu9mOzbblsWpUj1Vi7mUOLkxqb8v1vu2FVIKWF1KYnVManIbntyeBg1YbWJQlBaGM2ltRPcNHLeWL+2VByX2SODLDS/JLHs3bFqIFMAEdaiHBsBEOd3LvuQdhIc5lis61E6ioqCU7kxJ3Ia4gBsKCytRhVWzHxL2J2T3hr8jthetlPEdTyVdCRaCASX2LkN98OrYlVJOzpdkiXdR2LMkecDY4rlaTKJKgwimDZymA3o+BOJWwAQshIAga2tNovOJjPOdSISkKA3Kh6/ELGPTEwHGlnVkKBBTKS7cgAKgeQU38pw7QrirTUlTldIsow7CzbFjYtzzhPP0UrCVvpCtv5ht6vhf2VmE0yW1l4IcAefnt88aDcq1ddMLJ6kLYhxKTMk9p4w0opqoAJDkONuoavrt9cZdMoprqoq+52Duk78/4OO5fM+EpJ/7ai6SAdW0W2P3fAj+UrCogoMLYjqZgQLsryHfcYJ7Np+9TrGyiAX/KxLG0hQ+mEfbBI/EQ6RdhD7AntH0nF6lcqQmoB7mvUxLMyTI2N1eZOH4mUvKpQpdFSgKdRignZQu07Nt/LxgmVIrBVEpYMxP5W7diCcF9o0vFoJqBiaZBe1obyacJ5xqdROYphxUgpdgFvL+b/fGSY9lZmohWhRZSToUDwBdjsQXw0KRytUaVnwieiHYloO5h2/tg/tbICqBUQPxUDy1ASxe3Y7/YHs/O+IkoWNp7GObMdsSXz1K2Zpp6dLqG7bLmx/T1wKrl01wFJU1RNlvdwXcbjtjuTzaqdTw1dSSBoIsoN2udmPHlgYyLL1US6FJdaLEOx6fN7bfIYola3WQmqkEAQr80s6VcD53xXLUV0XbrpqJ8w3I/XdsaidFZIS7pASQGsxMdrfTvhPMrVRZAYqUCAWdoDqV2Dj6CHGLUFUouVJojXSAT4lNxMe6PQAnsW3iUGCTJXQJh/epmI7T9/m2uj4SAuhYNrBck7lQO5l/74HQ6vxqSQUr/ANSn+Zpdufux74og66lJBQoa6ZACVxYw3n/nBctQbrpqg6Y5cyBzIIY8tjlOmQPwTrQouaarp/bj++BUKlI1B71MmQBZyY6T5n9jCmuSoCUyDqtAPuxz72xdvLFMypTKZJBhum0u12+If+OBVFklIFUA3H1Eyzs3pOKVF6kP4iQLkMQQkkkeoBV6pGLEFSWpiX0kz1MWbyPCgX5SecWVlUlQSZaCQwhuYNgOPc8sY+WzSFVeqooy6mDOR5v/ADejdsa+Qr0yFqQglzcz8thAv3GKhFV0pBFJDlBfkQxE3sCb/EPTPzHjzq6UvueOAOwJNnngY1UIWroSmCloIlw9h/KoBwMYntXKgrermDpLkJAg2me5G2xwxJTrUqSgG8ZezW1HcIcv5y2LVEOoVMyuDZD3d5Ued23747kUrJP8PSTTdgV1HcvLuZVHD7YIqhSovUUrxFA++ownnSnYfXEBK6VALXUgM4QIO7ONv8vheipiKlQSBqT394Aq7dKmfh8NCgVDXUfSQIUGJdRuNgxae13wJSipCitTsgRHVdj5XHm+1wq0U6iFOBrlpkG5H5e19r2xdNQdSwB1OwawLiGDOSDAdnGO5GldSlMQnSkM4AmWef1wBQSEOUwQQB6PMOfeLcYYkqUQl03qKYnkXYcPiFNhq6ABpMNACXBBgwWwjm660rUkP4ikkkn4QQXU43v8sUOeACAHJOpKSHn0Fu2MUwDO55aaightLxDfYNiYYVRQfhQYGw2DY5jWwtnMf9/sAR2L3GMJYgef6J/qfniYmJl6HOe9SP8Au/8AXHPa3u//ANB+g+2OYmKKnc4PwlndgPRxH1wp7DWWVJ3+5xMTD+057K+EbRG1jtjK9jLJ8VJJI8MltnBgtzjuJjNLf9lKJBc7n6W+w+Qxm+0Q2YqNDlL95TiYmKKm/aZegSZYAjt17cYt7CMp/fxqH2DYmJiI1QNmFdwH7+eC+zZrVHn3BPDGPLExMCKezVHWoPDqj0wb2MkCqoCACWAt7x/qfniYmJM72zFRx+T/ANDjVoJCh1B7Xn4cTEwpm5kMKoEdR+iA33PzOL+1aCRThKRGwHfExMTJb/41RS61aQ8ywew3xu50tRS0dX6p/rjmJhXEnlSxU35k/Y4zPYNMKKSoBRFJJDh5ZMzviYmH8VUrVCUST/qkX21KjGchAXmaaVgKSUrcKDgto2OJiYb9Fb/tNRNUufgOBZ9I8VIYNrSPRkx5YmJjJL+0z+LVG2pvTUiPKcDyHw//ALF/RLD5AADyGJiYoi2alFQ7lbE8hnn1L4TMN5forExMZ5EKgsgQTv8AfExMTCy//9k="/>
          <p:cNvSpPr>
            <a:spLocks noChangeAspect="1" noChangeArrowheads="1"/>
          </p:cNvSpPr>
          <p:nvPr/>
        </p:nvSpPr>
        <p:spPr bwMode="auto">
          <a:xfrm>
            <a:off x="307975" y="-2613025"/>
            <a:ext cx="76866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1" y="2779617"/>
            <a:ext cx="5934074" cy="364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7975" y="6378059"/>
            <a:ext cx="390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Ian </a:t>
            </a:r>
            <a:r>
              <a:rPr lang="en-US" dirty="0" err="1"/>
              <a:t>Goodfellow</a:t>
            </a:r>
            <a:r>
              <a:rPr lang="en-US" dirty="0"/>
              <a:t> – ICLR 2015 Tutorial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3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620"/>
    </mc:Choice>
    <mc:Fallback xmlns="">
      <p:transition spd="slow" advTm="93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1695450"/>
            <a:ext cx="8229600" cy="4552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Coming up: Representation Learning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Questions ?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5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076"/>
    </mc:Choice>
    <mc:Fallback xmlns="">
      <p:transition spd="slow" advTm="172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Hierarchical Representations</a:t>
            </a:r>
            <a:endParaRPr lang="en-US" sz="3200" strike="sngStrike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76225" y="1028700"/>
            <a:ext cx="8667749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Hierarchical representations are ubiquitous in AI, but had to be hand-designed. In computer vision again: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52791" y="1720208"/>
            <a:ext cx="6440567" cy="452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448921-36A1-4C37-B09F-309AB4E052D5}"/>
              </a:ext>
            </a:extLst>
          </p:cNvPr>
          <p:cNvSpPr txBox="1"/>
          <p:nvPr/>
        </p:nvSpPr>
        <p:spPr>
          <a:xfrm>
            <a:off x="1934632" y="6177674"/>
            <a:ext cx="5476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Stages of Visual Representation, David Marr, 1970s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3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30"/>
    </mc:Choice>
    <mc:Fallback xmlns="">
      <p:transition spd="slow" advTm="34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04800" y="-41524"/>
            <a:ext cx="91440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Representation Learning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148814" y="991638"/>
            <a:ext cx="8534400" cy="384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342900" indent="-139700">
              <a:spcBef>
                <a:spcPts val="640"/>
              </a:spcBef>
              <a:buNone/>
            </a:pPr>
            <a:r>
              <a:rPr lang="en" dirty="0"/>
              <a:t>Learning Layered Representations: Training a deep Imagenet classifier:</a:t>
            </a:r>
            <a:endParaRPr dirty="0"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7010400" y="5657850"/>
            <a:ext cx="2133600" cy="3429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"/>
              <a:pPr>
                <a:buClr>
                  <a:schemeClr val="dk1"/>
                </a:buClr>
              </a:pPr>
              <a:t>49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050" y="2288850"/>
            <a:ext cx="1953800" cy="31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4650" y="2961649"/>
            <a:ext cx="4525738" cy="169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5201" y="2490296"/>
            <a:ext cx="1767599" cy="26417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6050" y="552774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1.4 million images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49008" y="534858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labels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CBCF5D-DDE9-4CFE-92DE-2AC0207CAD86}"/>
              </a:ext>
            </a:extLst>
          </p:cNvPr>
          <p:cNvSpPr txBox="1"/>
          <p:nvPr/>
        </p:nvSpPr>
        <p:spPr>
          <a:xfrm>
            <a:off x="3312149" y="4693146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Alexnet</a:t>
            </a:r>
            <a:r>
              <a:rPr lang="en-US" dirty="0"/>
              <a:t>” (</a:t>
            </a:r>
            <a:r>
              <a:rPr lang="en-US" dirty="0" err="1"/>
              <a:t>Krizhevsky</a:t>
            </a:r>
            <a:r>
              <a:rPr lang="en-US" dirty="0"/>
              <a:t>) from 2012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85"/>
    </mc:Choice>
    <mc:Fallback xmlns="">
      <p:transition spd="slow" advTm="43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990600"/>
            <a:ext cx="82296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Convolutional NNs: </a:t>
            </a:r>
            <a:r>
              <a:rPr lang="en-US" dirty="0" err="1"/>
              <a:t>AlexNet</a:t>
            </a:r>
            <a:r>
              <a:rPr lang="en-US" dirty="0"/>
              <a:t> (2012): trained on 200 GB of ImageNet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Milestones: Image Classification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s://encrypted-tbn3.gstatic.com/images?q=tbn:ANd9GcRNCBGSfScsFbATxqtoHbqK-VcjSg3dcoAztfCGJ4AGjIb4XeLaW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014" y="2184041"/>
            <a:ext cx="4168775" cy="139370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rodrigob.github.io/are_we_there_yet/build/images/stl_10.png?1363085077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2064423"/>
            <a:ext cx="3641141" cy="364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548890" y="3831721"/>
            <a:ext cx="4214110" cy="2059635"/>
            <a:chOff x="4548890" y="3831721"/>
            <a:chExt cx="4214110" cy="2059635"/>
          </a:xfrm>
        </p:grpSpPr>
        <p:pic>
          <p:nvPicPr>
            <p:cNvPr id="8" name="Picture 2" descr="https://pbs.twimg.com/media/B1IiCUrIMAAofUw.jp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001" y="3831721"/>
              <a:ext cx="2682899" cy="2059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/>
            <p:cNvSpPr/>
            <p:nvPr/>
          </p:nvSpPr>
          <p:spPr>
            <a:xfrm>
              <a:off x="6024451" y="4725883"/>
              <a:ext cx="172823" cy="200739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9" idx="2"/>
            </p:cNvCxnSpPr>
            <p:nvPr/>
          </p:nvCxnSpPr>
          <p:spPr>
            <a:xfrm flipH="1" flipV="1">
              <a:off x="4548890" y="4724715"/>
              <a:ext cx="1475561" cy="101538"/>
            </a:xfrm>
            <a:prstGeom prst="line">
              <a:avLst/>
            </a:prstGeom>
            <a:ln w="12700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948582" y="5305748"/>
              <a:ext cx="3652493" cy="1170"/>
            </a:xfrm>
            <a:prstGeom prst="line">
              <a:avLst/>
            </a:prstGeom>
            <a:ln w="19050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991182" y="4725883"/>
              <a:ext cx="66089" cy="581034"/>
            </a:xfrm>
            <a:prstGeom prst="line">
              <a:avLst/>
            </a:prstGeom>
            <a:ln w="12700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431891" y="4201495"/>
              <a:ext cx="15774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Human performance</a:t>
              </a:r>
              <a:br>
                <a:rPr lang="en-US" sz="1400" dirty="0"/>
              </a:br>
              <a:r>
                <a:rPr lang="en-US" sz="1400" dirty="0"/>
                <a:t>5.1% error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7161580" y="5236041"/>
              <a:ext cx="847717" cy="139415"/>
            </a:xfrm>
            <a:prstGeom prst="line">
              <a:avLst/>
            </a:prstGeom>
            <a:ln w="19050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947396" y="5375779"/>
              <a:ext cx="653679" cy="69707"/>
            </a:xfrm>
            <a:prstGeom prst="line">
              <a:avLst/>
            </a:prstGeom>
            <a:ln w="19050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8296206" y="5496639"/>
              <a:ext cx="466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2017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206291" y="4447716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CNNs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89CDE0E-9D35-4562-9336-4AB4B8FE86B9}"/>
              </a:ext>
            </a:extLst>
          </p:cNvPr>
          <p:cNvSpPr/>
          <p:nvPr/>
        </p:nvSpPr>
        <p:spPr>
          <a:xfrm>
            <a:off x="4299336" y="2064423"/>
            <a:ext cx="4683890" cy="16647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DF818F-F9CC-49C5-A83B-DD534A8479A0}"/>
              </a:ext>
            </a:extLst>
          </p:cNvPr>
          <p:cNvSpPr txBox="1"/>
          <p:nvPr/>
        </p:nvSpPr>
        <p:spPr>
          <a:xfrm>
            <a:off x="5447869" y="1599603"/>
            <a:ext cx="245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Almost a </a:t>
            </a:r>
            <a:r>
              <a:rPr lang="en-US" sz="2400" dirty="0" err="1">
                <a:solidFill>
                  <a:schemeClr val="tx2"/>
                </a:solidFill>
              </a:rPr>
              <a:t>LeNet</a:t>
            </a:r>
            <a:r>
              <a:rPr lang="en-US" sz="2400" dirty="0">
                <a:solidFill>
                  <a:schemeClr val="tx2"/>
                </a:solidFill>
              </a:rPr>
              <a:t> !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281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453"/>
    </mc:Choice>
    <mc:Fallback xmlns="">
      <p:transition spd="slow" advTm="147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220532" y="11100"/>
            <a:ext cx="91440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Representation Learning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04800" y="1043492"/>
            <a:ext cx="8534400" cy="44084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640"/>
              </a:spcBef>
              <a:buNone/>
            </a:pPr>
            <a:r>
              <a:rPr lang="en-US" dirty="0"/>
              <a:t>After a lot of training…</a:t>
            </a:r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7010400" y="5657850"/>
            <a:ext cx="2133600" cy="3429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50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2150" y="1790924"/>
            <a:ext cx="4525738" cy="169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4988" y="3732286"/>
            <a:ext cx="1867544" cy="1996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Shape 106"/>
          <p:cNvCxnSpPr/>
          <p:nvPr/>
        </p:nvCxnSpPr>
        <p:spPr>
          <a:xfrm>
            <a:off x="3276600" y="3298150"/>
            <a:ext cx="0" cy="51185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TextBox 5"/>
          <p:cNvSpPr txBox="1"/>
          <p:nvPr/>
        </p:nvSpPr>
        <p:spPr>
          <a:xfrm>
            <a:off x="492089" y="3896895"/>
            <a:ext cx="23519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receptive field</a:t>
            </a:r>
            <a:br>
              <a:rPr lang="en-US" dirty="0"/>
            </a:br>
            <a:r>
              <a:rPr lang="en-US" dirty="0"/>
              <a:t>gray is zero</a:t>
            </a:r>
            <a:br>
              <a:rPr lang="en-US" dirty="0"/>
            </a:br>
            <a:r>
              <a:rPr lang="en-US" dirty="0"/>
              <a:t>black is negative</a:t>
            </a:r>
            <a:br>
              <a:rPr lang="en-US" dirty="0"/>
            </a:br>
            <a:r>
              <a:rPr lang="en-US" dirty="0"/>
              <a:t>white is positive 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96781" y="4966006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patches with </a:t>
            </a:r>
            <a:br>
              <a:rPr lang="en-US" dirty="0"/>
            </a:br>
            <a:r>
              <a:rPr lang="en-US" dirty="0"/>
              <a:t>strongest responses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4478" y="3712229"/>
            <a:ext cx="4236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Zeiler</a:t>
            </a:r>
            <a:r>
              <a:rPr lang="en-US" dirty="0"/>
              <a:t> and Fergus, “Visualizing and Understanding Convolutional Networks”, 2013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04"/>
    </mc:Choice>
    <mc:Fallback xmlns="">
      <p:transition spd="slow" advTm="95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42900" y="-23216"/>
            <a:ext cx="91440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Representation Learning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04800" y="1653050"/>
            <a:ext cx="8534400" cy="3798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342900" indent="-139700">
              <a:spcBef>
                <a:spcPts val="640"/>
              </a:spcBef>
              <a:buNone/>
            </a:pPr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7010400" y="5657850"/>
            <a:ext cx="2133600" cy="3429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51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2150" y="1790924"/>
            <a:ext cx="4525738" cy="169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4718" y="3493052"/>
            <a:ext cx="4100603" cy="207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Shape 107"/>
          <p:cNvCxnSpPr/>
          <p:nvPr/>
        </p:nvCxnSpPr>
        <p:spPr>
          <a:xfrm flipH="1">
            <a:off x="3810000" y="3045700"/>
            <a:ext cx="69500" cy="44735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TextBox 8"/>
          <p:cNvSpPr txBox="1"/>
          <p:nvPr/>
        </p:nvSpPr>
        <p:spPr>
          <a:xfrm>
            <a:off x="147376" y="3672245"/>
            <a:ext cx="24673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receptive fields</a:t>
            </a:r>
            <a:br>
              <a:rPr lang="en-US" dirty="0"/>
            </a:br>
            <a:r>
              <a:rPr lang="en-US" dirty="0"/>
              <a:t>gray is zero</a:t>
            </a:r>
            <a:br>
              <a:rPr lang="en-US" dirty="0"/>
            </a:br>
            <a:r>
              <a:rPr lang="en-US" dirty="0"/>
              <a:t>black is negative</a:t>
            </a:r>
            <a:br>
              <a:rPr lang="en-US" dirty="0"/>
            </a:br>
            <a:r>
              <a:rPr lang="en-US" dirty="0"/>
              <a:t>white is positive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15320" y="3626079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patches with </a:t>
            </a:r>
            <a:br>
              <a:rPr lang="en-US" dirty="0"/>
            </a:br>
            <a:r>
              <a:rPr lang="en-US" dirty="0"/>
              <a:t>strongest responses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9319" y="5929651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Zeiler</a:t>
            </a:r>
            <a:r>
              <a:rPr lang="en-US" sz="1400" dirty="0"/>
              <a:t> and Fergus, “Visualizing and Understanding Convolutional Networks”, 2013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3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82"/>
    </mc:Choice>
    <mc:Fallback xmlns="">
      <p:transition spd="slow" advTm="57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228600" y="-150"/>
            <a:ext cx="91440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Representation Learning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04800" y="1653050"/>
            <a:ext cx="8534400" cy="3798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342900" indent="-139700">
              <a:spcBef>
                <a:spcPts val="640"/>
              </a:spcBef>
              <a:buNone/>
            </a:pP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7010400" y="5657850"/>
            <a:ext cx="2133600" cy="3429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52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2150" y="1790924"/>
            <a:ext cx="4525738" cy="169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425" b="34923"/>
          <a:stretch/>
        </p:blipFill>
        <p:spPr>
          <a:xfrm>
            <a:off x="2106769" y="3434006"/>
            <a:ext cx="5116500" cy="202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Shape 117"/>
          <p:cNvCxnSpPr/>
          <p:nvPr/>
        </p:nvCxnSpPr>
        <p:spPr>
          <a:xfrm flipH="1">
            <a:off x="4376800" y="2915600"/>
            <a:ext cx="283200" cy="520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TextBox 7"/>
          <p:cNvSpPr txBox="1"/>
          <p:nvPr/>
        </p:nvSpPr>
        <p:spPr>
          <a:xfrm>
            <a:off x="93415" y="3465532"/>
            <a:ext cx="2122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Neural receptive </a:t>
            </a:r>
            <a:br>
              <a:rPr lang="en-US" sz="2000" dirty="0"/>
            </a:br>
            <a:r>
              <a:rPr lang="en-US" sz="2000" dirty="0"/>
              <a:t>fields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23269" y="348995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patches with strongest responses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9200" y="5607594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Zeiler</a:t>
            </a:r>
            <a:r>
              <a:rPr lang="en-US" sz="1400" dirty="0"/>
              <a:t> and Fergus, “Visualizing and Understanding Convolutional Networks”, 2013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98"/>
    </mc:Choice>
    <mc:Fallback xmlns="">
      <p:transition spd="slow" advTm="16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04800" y="-150"/>
            <a:ext cx="91440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Representation Learning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04800" y="1653050"/>
            <a:ext cx="8534400" cy="3798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342900" indent="-139700">
              <a:spcBef>
                <a:spcPts val="640"/>
              </a:spcBef>
              <a:buNone/>
            </a:pP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7010400" y="5657850"/>
            <a:ext cx="2133600" cy="3429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53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2150" y="1790924"/>
            <a:ext cx="4525738" cy="169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425" b="34923"/>
          <a:stretch/>
        </p:blipFill>
        <p:spPr>
          <a:xfrm>
            <a:off x="2106769" y="3434006"/>
            <a:ext cx="5116500" cy="202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Shape 117"/>
          <p:cNvCxnSpPr/>
          <p:nvPr/>
        </p:nvCxnSpPr>
        <p:spPr>
          <a:xfrm flipH="1">
            <a:off x="4376800" y="2915600"/>
            <a:ext cx="283200" cy="520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Oval 1"/>
          <p:cNvSpPr/>
          <p:nvPr/>
        </p:nvSpPr>
        <p:spPr>
          <a:xfrm>
            <a:off x="5181600" y="4013170"/>
            <a:ext cx="914400" cy="86363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759116" y="4597385"/>
            <a:ext cx="914400" cy="86363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546474" y="3352800"/>
            <a:ext cx="914400" cy="86363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24600" y="4002141"/>
            <a:ext cx="914400" cy="86363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546474" y="4013502"/>
            <a:ext cx="914400" cy="86363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546474" y="4598720"/>
            <a:ext cx="914400" cy="86363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39001" y="4141569"/>
            <a:ext cx="2149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Interpretable</a:t>
            </a:r>
          </a:p>
          <a:p>
            <a:r>
              <a:rPr lang="en-US" sz="1600" dirty="0"/>
              <a:t>patches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19200" y="5607594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Zeiler</a:t>
            </a:r>
            <a:r>
              <a:rPr lang="en-US" sz="1400" dirty="0"/>
              <a:t> and Fergus, “Visualizing and Understanding Convolutional Networks”, 2013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99"/>
    </mc:Choice>
    <mc:Fallback xmlns="">
      <p:transition spd="slow" advTm="14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04800" y="20238"/>
            <a:ext cx="91440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Representation Learning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04800" y="1653050"/>
            <a:ext cx="8534400" cy="3798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342900" indent="-139700">
              <a:spcBef>
                <a:spcPts val="640"/>
              </a:spcBef>
              <a:buNone/>
            </a:pP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7010400" y="5657850"/>
            <a:ext cx="2133600" cy="3429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54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2150" y="1790924"/>
            <a:ext cx="4525738" cy="169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425" b="34923"/>
          <a:stretch/>
        </p:blipFill>
        <p:spPr>
          <a:xfrm>
            <a:off x="2106769" y="3434006"/>
            <a:ext cx="5116500" cy="202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Shape 117"/>
          <p:cNvCxnSpPr/>
          <p:nvPr/>
        </p:nvCxnSpPr>
        <p:spPr>
          <a:xfrm flipH="1">
            <a:off x="4376800" y="2915600"/>
            <a:ext cx="283200" cy="520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Oval 1"/>
          <p:cNvSpPr/>
          <p:nvPr/>
        </p:nvSpPr>
        <p:spPr>
          <a:xfrm>
            <a:off x="5768474" y="3962400"/>
            <a:ext cx="914400" cy="86363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351337" y="4648200"/>
            <a:ext cx="914400" cy="86363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74916" y="3384208"/>
            <a:ext cx="914400" cy="86363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400800" y="3384208"/>
            <a:ext cx="914400" cy="86363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759116" y="3384208"/>
            <a:ext cx="914400" cy="86363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39001" y="4141569"/>
            <a:ext cx="2149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 so </a:t>
            </a:r>
            <a:br>
              <a:rPr lang="en-US" sz="1600" dirty="0"/>
            </a:br>
            <a:r>
              <a:rPr lang="en-US" sz="1600" dirty="0"/>
              <a:t>much…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19200" y="5607594"/>
            <a:ext cx="739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Zeiler</a:t>
            </a:r>
            <a:r>
              <a:rPr lang="en-US" sz="1400" dirty="0"/>
              <a:t> and Fergus, “Visualizing and Understanding Convolutional Networks”, 2013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3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2"/>
    </mc:Choice>
    <mc:Fallback xmlns="">
      <p:transition spd="slow" advTm="1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04800" y="-3203"/>
            <a:ext cx="91440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Representation Learning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04800" y="1653050"/>
            <a:ext cx="8534400" cy="3798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342900" indent="-139700">
              <a:spcBef>
                <a:spcPts val="640"/>
              </a:spcBef>
              <a:buNone/>
            </a:pPr>
            <a:endParaRPr dirty="0"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6418729" y="4958603"/>
            <a:ext cx="2133600" cy="3429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55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8166" y="1065455"/>
            <a:ext cx="4525738" cy="1699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Shape 126"/>
          <p:cNvCxnSpPr/>
          <p:nvPr/>
        </p:nvCxnSpPr>
        <p:spPr>
          <a:xfrm>
            <a:off x="4665154" y="2216353"/>
            <a:ext cx="30600" cy="62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7" name="Shape 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3772" y="2899252"/>
            <a:ext cx="5285376" cy="31402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Shape 128"/>
          <p:cNvCxnSpPr/>
          <p:nvPr/>
        </p:nvCxnSpPr>
        <p:spPr>
          <a:xfrm>
            <a:off x="5383804" y="2216353"/>
            <a:ext cx="980100" cy="627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TextBox 8"/>
          <p:cNvSpPr txBox="1"/>
          <p:nvPr/>
        </p:nvSpPr>
        <p:spPr>
          <a:xfrm>
            <a:off x="656216" y="6250803"/>
            <a:ext cx="8245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Zeiler</a:t>
            </a:r>
            <a:r>
              <a:rPr lang="en-US" sz="1600" dirty="0"/>
              <a:t> and Fergus, “Visualizing and Understanding Convolutional Networks”, 2013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67"/>
    </mc:Choice>
    <mc:Fallback xmlns="">
      <p:transition spd="slow" advTm="24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56405" y="7939"/>
            <a:ext cx="91440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Representation Learning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304800" y="865339"/>
            <a:ext cx="8534400" cy="45865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" sz="2000" dirty="0"/>
              <a:t>These inner representations were learned </a:t>
            </a:r>
            <a:r>
              <a:rPr lang="en" sz="2000" b="1" i="1" dirty="0"/>
              <a:t>only</a:t>
            </a:r>
            <a:r>
              <a:rPr lang="en" sz="2000" dirty="0"/>
              <a:t> from input image/output labels.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" sz="2000" dirty="0"/>
              <a:t>Early and intermediate </a:t>
            </a:r>
            <a:r>
              <a:rPr lang="en-US" sz="2000" dirty="0"/>
              <a:t>layer </a:t>
            </a:r>
            <a:r>
              <a:rPr lang="en" sz="2000" dirty="0"/>
              <a:t>weights are typically task-independent.</a:t>
            </a:r>
            <a:endParaRPr sz="2000" dirty="0"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7010400" y="5657850"/>
            <a:ext cx="2133600" cy="3429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"/>
              <a:pPr>
                <a:buClr>
                  <a:schemeClr val="dk1"/>
                </a:buClr>
              </a:pPr>
              <a:t>56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050" y="2438400"/>
            <a:ext cx="1953800" cy="31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5536" y="3170437"/>
            <a:ext cx="4525738" cy="169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5200" y="2699080"/>
            <a:ext cx="1767599" cy="264174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66050" y="565865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1.4 million images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49008" y="545305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labels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44"/>
    </mc:Choice>
    <mc:Fallback xmlns="">
      <p:transition spd="slow" advTm="69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31289" y="0"/>
            <a:ext cx="91440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Consequences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143436" y="1090758"/>
            <a:ext cx="8534400" cy="384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342900" indent="-139700">
              <a:spcBef>
                <a:spcPts val="640"/>
              </a:spcBef>
              <a:buNone/>
            </a:pPr>
            <a:r>
              <a:rPr lang="en" sz="2000" dirty="0"/>
              <a:t>You can reuse or customize models trained for different task.</a:t>
            </a:r>
            <a:endParaRPr sz="2000" dirty="0"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7010400" y="5657850"/>
            <a:ext cx="2133600" cy="3429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"/>
              <a:pPr>
                <a:buClr>
                  <a:schemeClr val="dk1"/>
                </a:buClr>
              </a:pPr>
              <a:t>57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050" y="2288850"/>
            <a:ext cx="1953800" cy="31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4650" y="2961649"/>
            <a:ext cx="4525738" cy="16990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Bent Arrow 1"/>
          <p:cNvSpPr/>
          <p:nvPr/>
        </p:nvSpPr>
        <p:spPr>
          <a:xfrm rot="5400000" flipH="1">
            <a:off x="7242715" y="3004197"/>
            <a:ext cx="885198" cy="7620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36838" y="2198639"/>
            <a:ext cx="1963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55"/>
    </mc:Choice>
    <mc:Fallback xmlns="">
      <p:transition spd="slow" advTm="17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39849" y="7308"/>
            <a:ext cx="91440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Reuse/Fine Tuning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06549" y="1170282"/>
            <a:ext cx="8610600" cy="384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640"/>
              </a:spcBef>
              <a:buNone/>
            </a:pPr>
            <a:r>
              <a:rPr lang="en" sz="2000" dirty="0"/>
              <a:t>You can reuse or customize models trained for different task, with much less data.</a:t>
            </a:r>
            <a:endParaRPr sz="2000" dirty="0"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7010400" y="5657850"/>
            <a:ext cx="2133600" cy="3429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"/>
              <a:pPr>
                <a:buClr>
                  <a:schemeClr val="dk1"/>
                </a:buClr>
              </a:pPr>
              <a:t>58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050" y="2288850"/>
            <a:ext cx="1953800" cy="31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4650" y="2961649"/>
            <a:ext cx="4525738" cy="16990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Bent Arrow 1"/>
          <p:cNvSpPr/>
          <p:nvPr/>
        </p:nvSpPr>
        <p:spPr>
          <a:xfrm rot="5400000">
            <a:off x="7394855" y="3490859"/>
            <a:ext cx="820404" cy="100148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16906" y="4471856"/>
            <a:ext cx="1963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Captioning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4650" y="2590801"/>
            <a:ext cx="3822350" cy="2380373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52800" y="5015082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Freeze or slow weight training</a:t>
            </a: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1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21"/>
    </mc:Choice>
    <mc:Fallback xmlns="">
      <p:transition spd="slow" advTm="44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20531" y="28460"/>
            <a:ext cx="91440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Multi-task Learning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304800" y="966842"/>
            <a:ext cx="8534400" cy="384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640"/>
              </a:spcBef>
              <a:buNone/>
            </a:pPr>
            <a:r>
              <a:rPr lang="en" sz="2000" dirty="0"/>
              <a:t>Sharing model weight across tasks often improves performance on both. </a:t>
            </a:r>
            <a:endParaRPr sz="2000" dirty="0"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7010400" y="5657850"/>
            <a:ext cx="2133600" cy="3429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"/>
              <a:pPr>
                <a:buClr>
                  <a:schemeClr val="dk1"/>
                </a:buClr>
              </a:pPr>
              <a:t>59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050" y="2288850"/>
            <a:ext cx="1953800" cy="31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4650" y="3020887"/>
            <a:ext cx="4525738" cy="16990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Bent Arrow 1"/>
          <p:cNvSpPr/>
          <p:nvPr/>
        </p:nvSpPr>
        <p:spPr>
          <a:xfrm rot="5400000">
            <a:off x="6604725" y="3143978"/>
            <a:ext cx="838200" cy="2038674"/>
          </a:xfrm>
          <a:prstGeom prst="bentArrow">
            <a:avLst>
              <a:gd name="adj1" fmla="val 25000"/>
              <a:gd name="adj2" fmla="val 24481"/>
              <a:gd name="adj3" fmla="val 25000"/>
              <a:gd name="adj4" fmla="val 45825"/>
            </a:avLst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06975" y="4718274"/>
            <a:ext cx="1963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Captioning</a:t>
            </a:r>
          </a:p>
        </p:txBody>
      </p:sp>
      <p:sp>
        <p:nvSpPr>
          <p:cNvPr id="11" name="Bent Arrow 10"/>
          <p:cNvSpPr/>
          <p:nvPr/>
        </p:nvSpPr>
        <p:spPr>
          <a:xfrm rot="5400000" flipH="1">
            <a:off x="6574431" y="2176234"/>
            <a:ext cx="924032" cy="2063918"/>
          </a:xfrm>
          <a:prstGeom prst="bentArrow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36839" y="2074889"/>
            <a:ext cx="196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743200" y="3505200"/>
            <a:ext cx="3124200" cy="457200"/>
          </a:xfrm>
          <a:prstGeom prst="rightArrow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3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98"/>
    </mc:Choice>
    <mc:Fallback xmlns="">
      <p:transition spd="slow" advTm="56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Milestones: Speech Recognition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Shape 70">
            <a:extLst>
              <a:ext uri="{FF2B5EF4-FFF2-40B4-BE49-F238E27FC236}">
                <a16:creationId xmlns:a16="http://schemas.microsoft.com/office/drawing/2014/main" id="{7691F1A6-0050-4838-B729-B5B06BC97530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133" y="1739916"/>
            <a:ext cx="4028952" cy="234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83">
            <a:extLst>
              <a:ext uri="{FF2B5EF4-FFF2-40B4-BE49-F238E27FC236}">
                <a16:creationId xmlns:a16="http://schemas.microsoft.com/office/drawing/2014/main" id="{386A34AE-5D28-4E04-8726-991680D50AA7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74" y="1739917"/>
            <a:ext cx="3732167" cy="234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4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49"/>
    </mc:Choice>
    <mc:Fallback xmlns="">
      <p:transition spd="slow" advTm="86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47426" y="-150"/>
            <a:ext cx="91440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bg1"/>
                </a:solidFill>
              </a:rPr>
              <a:t>Summary of Deep Net Properties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247426" y="1069243"/>
            <a:ext cx="8534400" cy="384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50" indent="-285750">
              <a:spcBef>
                <a:spcPts val="1200"/>
              </a:spcBef>
            </a:pPr>
            <a:r>
              <a:rPr lang="en" sz="2000" dirty="0">
                <a:solidFill>
                  <a:srgbClr val="C00000"/>
                </a:solidFill>
              </a:rPr>
              <a:t>Layered architecture </a:t>
            </a:r>
            <a:r>
              <a:rPr lang="en" sz="2000" dirty="0"/>
              <a:t>(the deep part) of simple units. </a:t>
            </a:r>
          </a:p>
          <a:p>
            <a:pPr marL="285750" indent="-285750">
              <a:spcBef>
                <a:spcPts val="1200"/>
              </a:spcBef>
            </a:pPr>
            <a:r>
              <a:rPr lang="en-US" sz="2000" dirty="0"/>
              <a:t>Inner layer representations are learned only from end-to-end tasks. </a:t>
            </a:r>
          </a:p>
          <a:p>
            <a:pPr marL="285750" indent="-285750">
              <a:spcBef>
                <a:spcPts val="1200"/>
              </a:spcBef>
            </a:pPr>
            <a:r>
              <a:rPr lang="en-US" sz="2000" dirty="0"/>
              <a:t>Depth and complexity seem to be only limited by the amount of data. More complex models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C00000"/>
                </a:solidFill>
                <a:sym typeface="Wingdings" panose="05000000000000000000" pitchFamily="2" charset="2"/>
              </a:rPr>
              <a:t>better representations </a:t>
            </a:r>
            <a:r>
              <a:rPr lang="en-US" sz="2000" dirty="0">
                <a:sym typeface="Wingdings" panose="05000000000000000000" pitchFamily="2" charset="2"/>
              </a:rPr>
              <a:t> better accuracy.</a:t>
            </a:r>
          </a:p>
          <a:p>
            <a:pPr marL="285750" indent="-285750">
              <a:spcBef>
                <a:spcPts val="1200"/>
              </a:spcBef>
            </a:pPr>
            <a:r>
              <a:rPr lang="en-US" sz="2000" dirty="0">
                <a:sym typeface="Wingdings" panose="05000000000000000000" pitchFamily="2" charset="2"/>
              </a:rPr>
              <a:t>This behavior is fundamentally different from classical ML: there is often no obvious performance ceiling. </a:t>
            </a:r>
            <a:endParaRPr lang="en-US" sz="2000" dirty="0"/>
          </a:p>
          <a:p>
            <a:pPr marL="285750" indent="-285750">
              <a:spcBef>
                <a:spcPts val="1200"/>
              </a:spcBef>
            </a:pPr>
            <a:r>
              <a:rPr lang="en-US" sz="2000" dirty="0"/>
              <a:t>Inner layer representations are typically task-independent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C00000"/>
                </a:solidFill>
                <a:sym typeface="Wingdings" panose="05000000000000000000" pitchFamily="2" charset="2"/>
              </a:rPr>
              <a:t>easy to re-use </a:t>
            </a:r>
            <a:r>
              <a:rPr lang="en-US" sz="2000" dirty="0">
                <a:sym typeface="Wingdings" panose="05000000000000000000" pitchFamily="2" charset="2"/>
              </a:rPr>
              <a:t>models for applications that don’t have large training datasets. </a:t>
            </a:r>
          </a:p>
          <a:p>
            <a:pPr marL="285750" indent="-285750">
              <a:spcBef>
                <a:spcPts val="1200"/>
              </a:spcBef>
            </a:pPr>
            <a:r>
              <a:rPr lang="en-US" sz="2000" dirty="0">
                <a:sym typeface="Wingdings" panose="05000000000000000000" pitchFamily="2" charset="2"/>
              </a:rPr>
              <a:t>Multi-task learning usually works: another departure from typical behavior of classical ML methods. </a:t>
            </a:r>
            <a:endParaRPr sz="2000" dirty="0"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7010400" y="5657850"/>
            <a:ext cx="2133600" cy="3429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"/>
              <a:pPr>
                <a:buClr>
                  <a:schemeClr val="dk1"/>
                </a:buClr>
              </a:pPr>
              <a:t>60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528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03"/>
    </mc:Choice>
    <mc:Fallback xmlns="">
      <p:transition spd="slow" advTm="61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990600"/>
            <a:ext cx="82296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Sequence-to-sequence models with recurrent Nets and attention: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Source Luong, Cho, Manning ACL Tutorial 2016.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91475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Milestones: Language Translation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sites.google.com/site/acl16nmt/_/rsrc/1470287330561/home/nmt.png?height=225&amp;width=4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525" y="2019300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709737"/>
            <a:ext cx="3767372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3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89"/>
    </mc:Choice>
    <mc:Fallback xmlns="">
      <p:transition spd="slow" advTm="37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228600" y="174167"/>
            <a:ext cx="8784875" cy="95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dirty="0">
                <a:solidFill>
                  <a:schemeClr val="bg1"/>
                </a:solidFill>
              </a:rPr>
              <a:t>Neural Text Processing 2017</a:t>
            </a:r>
            <a:endParaRPr lang="en" sz="3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97095"/>
            <a:ext cx="9144000" cy="5063809"/>
          </a:xfrm>
          <a:prstGeom prst="rect">
            <a:avLst/>
          </a:prstGeo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6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05"/>
    </mc:Choice>
    <mc:Fallback xmlns="">
      <p:transition spd="slow" advTm="44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54" y="-76200"/>
            <a:ext cx="8229600" cy="10668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Milestones: Deep Reinforcement Learning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9650"/>
            <a:ext cx="8229600" cy="5229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2013, Deep Mind’s  arcade player bests human expert on six Atar</a:t>
            </a:r>
            <a:r>
              <a:rPr lang="en-US" dirty="0"/>
              <a:t>i Games. </a:t>
            </a:r>
            <a:r>
              <a:rPr lang="en-US" sz="2400" dirty="0"/>
              <a:t>Acquired by Google in 2014,.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In 2016, Deep Mind’s </a:t>
            </a:r>
          </a:p>
          <a:p>
            <a:pPr marL="0" indent="0">
              <a:buNone/>
            </a:pPr>
            <a:r>
              <a:rPr lang="en-US" dirty="0" err="1"/>
              <a:t>alphaGo</a:t>
            </a:r>
            <a:r>
              <a:rPr lang="en-US" dirty="0"/>
              <a:t> defeats former </a:t>
            </a:r>
            <a:br>
              <a:rPr lang="en-US" dirty="0"/>
            </a:br>
            <a:r>
              <a:rPr lang="en-US" dirty="0"/>
              <a:t>world champion Lee </a:t>
            </a:r>
            <a:r>
              <a:rPr lang="en-US" dirty="0" err="1"/>
              <a:t>Sedol</a:t>
            </a:r>
            <a:r>
              <a:rPr lang="en-US" dirty="0"/>
              <a:t> </a:t>
            </a:r>
            <a:r>
              <a:rPr lang="en-US" sz="24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 descr="Convolutional_NN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8264" y="1871335"/>
            <a:ext cx="3133725" cy="238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robohub.org/wp-content/uploads/2014/09/Deep_Mind_RL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4424" y="2207896"/>
            <a:ext cx="2638425" cy="15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ttps://i.guim.co.uk/img/media/61fbcefd19f7b46a81950b78d164299741082d89/844_1528_3013_1808/master/3013.jpg?w=620&amp;q=55&amp;auto=format&amp;usm=12&amp;fit=max&amp;s=ee690bf09c7702c4ddf8814b8604f80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ttps://i.guim.co.uk/img/media/61fbcefd19f7b46a81950b78d164299741082d89/844_1528_3013_1808/master/3013.jpg?w=620&amp;q=55&amp;auto=format&amp;usm=12&amp;fit=max&amp;s=ee690bf09c7702c4ddf8814b8604f80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https://i.guim.co.uk/img/media/61fbcefd19f7b46a81950b78d164299741082d89/844_1528_3013_1808/master/3013.jpg?w=620&amp;q=55&amp;auto=format&amp;usm=12&amp;fit=max&amp;s=ee690bf09c7702c4ddf8814b8604f80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Go player Lee Sedol, seated right, reviews the game after losing to AlphaGo.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 descr="http://img.etimg.com/photo/51382009/cham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3424" y="4255767"/>
            <a:ext cx="3863406" cy="250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7213" y="5891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7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98"/>
    </mc:Choice>
    <mc:Fallback xmlns="">
      <p:transition spd="slow" advTm="147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5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4|0.5|16.6|15.1|1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1|2.9|6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|98.6|7.9|17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7.3|18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6|8.2|2.1|1.8|1.1|33|16.5|14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8.4|8.5|22.2|12.9|18.8|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71.8|52.9|57.2|57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50986</TotalTime>
  <Words>2342</Words>
  <Application>Microsoft Office PowerPoint</Application>
  <PresentationFormat>On-screen Show (4:3)</PresentationFormat>
  <Paragraphs>421</Paragraphs>
  <Slides>60</Slides>
  <Notes>60</Notes>
  <HiddenSlides>0</HiddenSlides>
  <MMClips>61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Wingdings 2</vt:lpstr>
      <vt:lpstr>Clarity</vt:lpstr>
      <vt:lpstr>(L,W)CS182/282A: Designing, Visualizing and Understanding Deep Neural Networks</vt:lpstr>
      <vt:lpstr>Deep Learning: Hype or Hope? </vt:lpstr>
      <vt:lpstr>Deep Learning: Hype or Hope? </vt:lpstr>
      <vt:lpstr>Milestones: Digit Recognition</vt:lpstr>
      <vt:lpstr>Milestones: Image Classification</vt:lpstr>
      <vt:lpstr>Milestones: Speech Recognition</vt:lpstr>
      <vt:lpstr>Milestones: Language Translation</vt:lpstr>
      <vt:lpstr>PowerPoint Presentation</vt:lpstr>
      <vt:lpstr> Milestones: Deep Reinforcement Learning</vt:lpstr>
      <vt:lpstr> Milestones: Deep Reinforcement Learning</vt:lpstr>
      <vt:lpstr> Risks</vt:lpstr>
      <vt:lpstr>Deep Learning: Is it Hype or Hope? </vt:lpstr>
      <vt:lpstr>Deep Learning: Is it Hype or Hope? </vt:lpstr>
      <vt:lpstr>Critiques</vt:lpstr>
      <vt:lpstr>Critiques</vt:lpstr>
      <vt:lpstr>Setting Expectations … Badly</vt:lpstr>
      <vt:lpstr>Critiques:</vt:lpstr>
      <vt:lpstr>Data on Classical AI vs. Deep Learning:</vt:lpstr>
      <vt:lpstr>Opportunities:</vt:lpstr>
      <vt:lpstr>Risks:</vt:lpstr>
      <vt:lpstr>Learning about Deep Neural Networks</vt:lpstr>
      <vt:lpstr>This Course (please interrupt with questions)</vt:lpstr>
      <vt:lpstr>The role of Animation</vt:lpstr>
      <vt:lpstr>This Course: bCourses page</vt:lpstr>
      <vt:lpstr>bCourses Home page has the schedule</vt:lpstr>
      <vt:lpstr>bCourses Schedule (home page)</vt:lpstr>
      <vt:lpstr>This Course</vt:lpstr>
      <vt:lpstr>Discussion Sections</vt:lpstr>
      <vt:lpstr>Class Format Rationale: L and W sections</vt:lpstr>
      <vt:lpstr>Class Format Rationale: L and W sections</vt:lpstr>
      <vt:lpstr>Course Staff</vt:lpstr>
      <vt:lpstr>Prerequisites</vt:lpstr>
      <vt:lpstr>Logistics</vt:lpstr>
      <vt:lpstr>Logistics</vt:lpstr>
      <vt:lpstr>Course Project</vt:lpstr>
      <vt:lpstr>Questions ? </vt:lpstr>
      <vt:lpstr>Some History</vt:lpstr>
      <vt:lpstr>Phases of Neural Network Research</vt:lpstr>
      <vt:lpstr>Citations of the “LeNet” paper</vt:lpstr>
      <vt:lpstr>Why the success of DNNs is surprising</vt:lpstr>
      <vt:lpstr>Why the success of DNNs is surprising</vt:lpstr>
      <vt:lpstr>Why the success of DNNs is surprising</vt:lpstr>
      <vt:lpstr>Why the success of DNNs is surprising obvious</vt:lpstr>
      <vt:lpstr>Why the success of DNNs is surprising obvious</vt:lpstr>
      <vt:lpstr>Why the success of DNNs is surprising obvious</vt:lpstr>
      <vt:lpstr>Why the success of DNNs is surprising obvious</vt:lpstr>
      <vt:lpstr>Questions ? </vt:lpstr>
      <vt:lpstr>Hierarchical Representations</vt:lpstr>
      <vt:lpstr>Representation Learning</vt:lpstr>
      <vt:lpstr>Representation Learning</vt:lpstr>
      <vt:lpstr>Representation Learning</vt:lpstr>
      <vt:lpstr>Representation Learning</vt:lpstr>
      <vt:lpstr>Representation Learning</vt:lpstr>
      <vt:lpstr>Representation Learning</vt:lpstr>
      <vt:lpstr>Representation Learning</vt:lpstr>
      <vt:lpstr>Representation Learning</vt:lpstr>
      <vt:lpstr>Consequences</vt:lpstr>
      <vt:lpstr>Reuse/Fine Tuning</vt:lpstr>
      <vt:lpstr>Multi-task Learning</vt:lpstr>
      <vt:lpstr>Summary of Deep Net Properties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Huasha Zhao</dc:creator>
  <cp:lastModifiedBy>John Canny</cp:lastModifiedBy>
  <cp:revision>1171</cp:revision>
  <cp:lastPrinted>2013-04-04T21:00:55Z</cp:lastPrinted>
  <dcterms:created xsi:type="dcterms:W3CDTF">2013-04-18T21:29:50Z</dcterms:created>
  <dcterms:modified xsi:type="dcterms:W3CDTF">2020-01-21T23:59:21Z</dcterms:modified>
</cp:coreProperties>
</file>